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1" r:id="rId6"/>
    <p:sldId id="269" r:id="rId7"/>
    <p:sldId id="265" r:id="rId8"/>
    <p:sldId id="262" r:id="rId9"/>
    <p:sldId id="266" r:id="rId10"/>
    <p:sldId id="267" r:id="rId11"/>
    <p:sldId id="263"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Lst>
        </p14:section>
        <p14:section name="Background / Rationale" id="{9854598F-48B5-4A46-ACDD-F73752460979}">
          <p14:sldIdLst>
            <p14:sldId id="257"/>
            <p14:sldId id="259"/>
            <p14:sldId id="258"/>
          </p14:sldIdLst>
        </p14:section>
        <p14:section name="Aims" id="{38C7EFCF-D94F-4F20-83F1-E4BE5441B0CC}">
          <p14:sldIdLst>
            <p14:sldId id="261"/>
            <p14:sldId id="269"/>
          </p14:sldIdLst>
        </p14:section>
        <p14:section name="Aim 1" id="{232D1E3D-76A7-41A8-9C6B-F8FC8018B518}">
          <p14:sldIdLst>
            <p14:sldId id="265"/>
          </p14:sldIdLst>
        </p14:section>
        <p14:section name="Aim 2" id="{BA30B35C-10B9-40A8-B4B6-3AAD7AB49010}">
          <p14:sldIdLst>
            <p14:sldId id="262"/>
            <p14:sldId id="266"/>
          </p14:sldIdLst>
        </p14:section>
        <p14:section name="Aim 3" id="{34741C22-83A5-449F-8D5F-A4450B70194B}">
          <p14:sldIdLst>
            <p14:sldId id="267"/>
            <p14:sldId id="263"/>
          </p14:sldIdLst>
        </p14:section>
        <p14:section name="Payoff" id="{1F55C997-F418-4827-95A3-5738B27863AE}">
          <p14:sldIdLst>
            <p14:sldId id="268"/>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80680" autoAdjust="0"/>
  </p:normalViewPr>
  <p:slideViewPr>
    <p:cSldViewPr snapToGrid="0">
      <p:cViewPr varScale="1">
        <p:scale>
          <a:sx n="71" d="100"/>
          <a:sy n="71" d="100"/>
        </p:scale>
        <p:origin x="90" y="1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p:txBody>
      </p:sp>
      <p:sp>
        <p:nvSpPr>
          <p:cNvPr id="4" name="Slide Number Placeholder 3"/>
          <p:cNvSpPr>
            <a:spLocks noGrp="1"/>
          </p:cNvSpPr>
          <p:nvPr>
            <p:ph type="sldNum" sz="quarter" idx="5"/>
          </p:nvPr>
        </p:nvSpPr>
        <p:spPr/>
        <p:txBody>
          <a:bodyPr/>
          <a:lstStyle/>
          <a:p>
            <a:fld id="{A6D5CAE9-DAF4-4D97-913D-E8A4125ADDAD}" type="slidenum">
              <a:rPr lang="en-US" smtClean="0"/>
              <a:t>10</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 typeface="Wingdings" pitchFamily="2" charset="2"/>
              <a:buChar char="è"/>
            </a:pPr>
            <a:endParaRPr lang="en-US" dirty="0"/>
          </a:p>
          <a:p>
            <a:r>
              <a:rPr lang="en-US" dirty="0"/>
              <a:t>Threats to validity: </a:t>
            </a:r>
          </a:p>
          <a:p>
            <a:pPr lvl="1"/>
            <a:r>
              <a:rPr lang="en-US" dirty="0"/>
              <a:t>Is it the hypercapnia risk, per-se? (negative controls)</a:t>
            </a:r>
          </a:p>
          <a:p>
            <a:pPr lvl="1"/>
            <a:r>
              <a:rPr lang="en-US" dirty="0"/>
              <a:t>Risk might be ameliorated by treatment</a:t>
            </a:r>
          </a:p>
          <a:p>
            <a:pPr lvl="1"/>
            <a:r>
              <a:rPr lang="en-US" dirty="0"/>
              <a:t>Risk among patients with hypercapnia is not binary [</a:t>
            </a:r>
            <a:r>
              <a:rPr lang="en-US" dirty="0" err="1"/>
              <a:t>ie</a:t>
            </a:r>
            <a:r>
              <a:rPr lang="en-US" dirty="0"/>
              <a:t> risk PaCO2=90 &gt;&gt;&gt; 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Other relevant data: sources of variation in probability of obtaining ABG or VBG, referral to sleep</a:t>
            </a:r>
          </a:p>
          <a:p>
            <a:pPr lvl="1"/>
            <a:endParaRPr lang="en-US" dirty="0"/>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11</a:t>
            </a:fld>
            <a:endParaRPr lang="en-US"/>
          </a:p>
        </p:txBody>
      </p:sp>
    </p:spTree>
    <p:extLst>
      <p:ext uri="{BB962C8B-B14F-4D97-AF65-F5344CB8AC3E}">
        <p14:creationId xmlns:p14="http://schemas.microsoft.com/office/powerpoint/2010/main" val="192963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p:txBody>
      </p:sp>
      <p:sp>
        <p:nvSpPr>
          <p:cNvPr id="4" name="Slide Number Placeholder 3"/>
          <p:cNvSpPr>
            <a:spLocks noGrp="1"/>
          </p:cNvSpPr>
          <p:nvPr>
            <p:ph type="sldNum" sz="quarter" idx="5"/>
          </p:nvPr>
        </p:nvSpPr>
        <p:spPr/>
        <p:txBody>
          <a:bodyPr/>
          <a:lstStyle/>
          <a:p>
            <a:fld id="{A6D5CAE9-DAF4-4D97-913D-E8A4125ADDAD}" type="slidenum">
              <a:rPr lang="en-US" smtClean="0"/>
              <a:t>12</a:t>
            </a:fld>
            <a:endParaRPr lang="en-US"/>
          </a:p>
        </p:txBody>
      </p:sp>
    </p:spTree>
    <p:extLst>
      <p:ext uri="{BB962C8B-B14F-4D97-AF65-F5344CB8AC3E}">
        <p14:creationId xmlns:p14="http://schemas.microsoft.com/office/powerpoint/2010/main" val="107316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13</a:t>
            </a:fld>
            <a:endParaRPr lang="en-US"/>
          </a:p>
        </p:txBody>
      </p:sp>
    </p:spTree>
    <p:extLst>
      <p:ext uri="{BB962C8B-B14F-4D97-AF65-F5344CB8AC3E}">
        <p14:creationId xmlns:p14="http://schemas.microsoft.com/office/powerpoint/2010/main" val="344010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p:txBody>
      </p:sp>
      <p:sp>
        <p:nvSpPr>
          <p:cNvPr id="4" name="Slide Number Placeholder 3"/>
          <p:cNvSpPr>
            <a:spLocks noGrp="1"/>
          </p:cNvSpPr>
          <p:nvPr>
            <p:ph type="sldNum" sz="quarter" idx="5"/>
          </p:nvPr>
        </p:nvSpPr>
        <p:spPr/>
        <p:txBody>
          <a:bodyPr/>
          <a:lstStyle/>
          <a:p>
            <a:fld id="{A6D5CAE9-DAF4-4D97-913D-E8A4125ADDAD}" type="slidenum">
              <a:rPr lang="en-US" smtClean="0"/>
              <a:t>2</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latin typeface="Guardian TextSans Web"/>
              </a:rPr>
              <a:t>JAMA. </a:t>
            </a:r>
            <a:r>
              <a:rPr lang="en-US" b="0" i="0" dirty="0">
                <a:solidFill>
                  <a:srgbClr val="333333"/>
                </a:solidFill>
                <a:effectLst/>
                <a:latin typeface="Guardian TextSans Web"/>
              </a:rPr>
              <a:t>2020;323(5):455-465. doi:10.1001/jama.2019.22343</a:t>
            </a:r>
          </a:p>
          <a:p>
            <a:endParaRPr lang="en-US" b="0" i="0" dirty="0">
              <a:solidFill>
                <a:srgbClr val="333333"/>
              </a:solidFill>
              <a:effectLst/>
              <a:latin typeface="Guardian TextSans Web"/>
            </a:endParaRPr>
          </a:p>
          <a:p>
            <a:r>
              <a:rPr lang="en-US" b="0" i="0" dirty="0">
                <a:solidFill>
                  <a:srgbClr val="333333"/>
                </a:solidFill>
                <a:effectLst/>
                <a:latin typeface="Guardian TextSans Web"/>
              </a:rPr>
              <a:t>Cirrhosis: https://</a:t>
            </a:r>
            <a:r>
              <a:rPr lang="en-US" b="0" i="0" dirty="0" err="1">
                <a:solidFill>
                  <a:srgbClr val="333333"/>
                </a:solidFill>
                <a:effectLst/>
                <a:latin typeface="Guardian TextSans Web"/>
              </a:rPr>
              <a:t>www.ncbi.nlm.nih.gov</a:t>
            </a:r>
            <a:r>
              <a:rPr lang="en-US" b="0" i="0" dirty="0">
                <a:solidFill>
                  <a:srgbClr val="333333"/>
                </a:solidFill>
                <a:effectLst/>
                <a:latin typeface="Guardian TextSans Web"/>
              </a:rPr>
              <a:t>/</a:t>
            </a:r>
            <a:r>
              <a:rPr lang="en-US" b="0" i="0" dirty="0" err="1">
                <a:solidFill>
                  <a:srgbClr val="333333"/>
                </a:solidFill>
                <a:effectLst/>
                <a:latin typeface="Guardian TextSans Web"/>
              </a:rPr>
              <a:t>pmc</a:t>
            </a:r>
            <a:r>
              <a:rPr lang="en-US" b="0" i="0" dirty="0">
                <a:solidFill>
                  <a:srgbClr val="333333"/>
                </a:solidFill>
                <a:effectLst/>
                <a:latin typeface="Guardian TextSans Web"/>
              </a:rPr>
              <a:t>/articles/PMC7026710/</a:t>
            </a:r>
          </a:p>
          <a:p>
            <a:endParaRPr lang="en-US" b="0" i="0" dirty="0">
              <a:solidFill>
                <a:srgbClr val="333333"/>
              </a:solidFill>
              <a:effectLst/>
              <a:latin typeface="Guardian TextSans Web"/>
            </a:endParaRPr>
          </a:p>
          <a:p>
            <a:r>
              <a:rPr lang="en-US" b="0" i="0" dirty="0">
                <a:solidFill>
                  <a:srgbClr val="333333"/>
                </a:solidFill>
                <a:effectLst/>
                <a:latin typeface="Guardian TextSans Web"/>
              </a:rPr>
              <a:t>US: </a:t>
            </a:r>
            <a:r>
              <a:rPr lang="en-US" dirty="0">
                <a:effectLst/>
                <a:latin typeface="Times New Roman" panose="02020603050405020304" pitchFamily="18" charset="0"/>
              </a:rPr>
              <a:t>33·2  (HCV) + 26·5  (EtOH) + 10·3 (NASH) + 24·9 (Other) = 94.9 per 100,000 prevalence in the US </a:t>
            </a:r>
          </a:p>
          <a:p>
            <a:endParaRPr lang="en-US" dirty="0">
              <a:effectLst/>
              <a:latin typeface="Times New Roman" panose="02020603050405020304" pitchFamily="18" charset="0"/>
            </a:endParaRPr>
          </a:p>
          <a:p>
            <a:r>
              <a:rPr lang="en-US" b="0" i="0" dirty="0">
                <a:solidFill>
                  <a:srgbClr val="E8EAED"/>
                </a:solidFill>
                <a:effectLst/>
                <a:latin typeface="Google Sans"/>
              </a:rPr>
              <a:t>Patients with decompensated cirrhosis have a worse prognosis than do those with compensated cirrhosis; the average survival without transplantation is </a:t>
            </a:r>
            <a:r>
              <a:rPr lang="en-US" b="0" i="0" dirty="0">
                <a:solidFill>
                  <a:srgbClr val="E2EEFF"/>
                </a:solidFill>
                <a:effectLst/>
                <a:latin typeface="Google Sans"/>
              </a:rPr>
              <a:t>approximately two years</a:t>
            </a:r>
            <a:r>
              <a:rPr lang="en-US" b="0" i="0" dirty="0">
                <a:solidFill>
                  <a:srgbClr val="E8EAED"/>
                </a:solidFill>
                <a:effectLst/>
                <a:latin typeface="Google Sans"/>
              </a:rPr>
              <a:t> [13,14]</a:t>
            </a:r>
            <a:endParaRPr lang="en-US" dirty="0">
              <a:effectLst/>
              <a:latin typeface="Times New Roman" panose="02020603050405020304" pitchFamily="18" charset="0"/>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r>
              <a:rPr lang="en-US" dirty="0"/>
              <a:t>Comparison seems apt, as you could think of hypercapnic </a:t>
            </a:r>
            <a:r>
              <a:rPr lang="en-US" dirty="0" err="1"/>
              <a:t>respiratoyr</a:t>
            </a:r>
            <a:r>
              <a:rPr lang="en-US" dirty="0"/>
              <a:t> failure as decompensated ventilation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6301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 survival rates https://seer.cancer.gov/statistics-network/explorer/application.html?site=47&amp;data_type=4&amp;graph_type=6&amp;compareBy=sex&amp;chk_sex_1=1&amp;chk_sex_3=3&amp;chk_sex_2=2&amp;race=1&amp;age_range=1&amp;stage=101&amp;advopt_precision=1&amp;advopt_show_ci=on&amp;hdn_view=0&amp;advopt_show_apc=on&amp;advopt_display=2#resultsRegion0</a:t>
            </a:r>
            <a:endParaRPr lang="en-US" b="1" dirty="0"/>
          </a:p>
          <a:p>
            <a:endParaRPr lang="en-US" b="1" dirty="0"/>
          </a:p>
          <a:p>
            <a:r>
              <a:rPr lang="en-US" b="1" dirty="0"/>
              <a:t>Roughly age normalized</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Agreement with PaCO2: +/- 6 mmHg, Bias +0.1 mmHg  </a:t>
            </a:r>
          </a:p>
          <a:p>
            <a:pPr lvl="1"/>
            <a:r>
              <a:rPr lang="en-US" dirty="0"/>
              <a:t>Conway et al. Thorax 2019. SRMA 44 Studies (n=1786)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5</a:t>
            </a:fld>
            <a:endParaRPr lang="en-US"/>
          </a:p>
        </p:txBody>
      </p:sp>
    </p:spTree>
    <p:extLst>
      <p:ext uri="{BB962C8B-B14F-4D97-AF65-F5344CB8AC3E}">
        <p14:creationId xmlns:p14="http://schemas.microsoft.com/office/powerpoint/2010/main" val="23435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6</a:t>
            </a:fld>
            <a:endParaRPr lang="en-US"/>
          </a:p>
        </p:txBody>
      </p:sp>
    </p:spTree>
    <p:extLst>
      <p:ext uri="{BB962C8B-B14F-4D97-AF65-F5344CB8AC3E}">
        <p14:creationId xmlns:p14="http://schemas.microsoft.com/office/powerpoint/2010/main" val="373970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7433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9</a:t>
            </a:fld>
            <a:endParaRPr lang="en-US"/>
          </a:p>
        </p:txBody>
      </p:sp>
    </p:spTree>
    <p:extLst>
      <p:ext uri="{BB962C8B-B14F-4D97-AF65-F5344CB8AC3E}">
        <p14:creationId xmlns:p14="http://schemas.microsoft.com/office/powerpoint/2010/main" val="31124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11/15/2023</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11/15/2023</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p:txBody>
          <a:bodyPr>
            <a:normAutofit fontScale="90000"/>
          </a:bodyPr>
          <a:lstStyle/>
          <a:p>
            <a:r>
              <a:rPr lang="en-US" i="0" dirty="0">
                <a:solidFill>
                  <a:srgbClr val="242424"/>
                </a:solidFill>
                <a:effectLst/>
              </a:rPr>
              <a:t>Improved Recognition of Inpatient 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r>
              <a:rPr lang="en-US" dirty="0"/>
              <a:t>Brian Locke, MD </a:t>
            </a:r>
          </a:p>
          <a:p>
            <a:r>
              <a:rPr lang="en-US" dirty="0"/>
              <a:t>T32 Fellow</a:t>
            </a:r>
          </a:p>
          <a:p>
            <a:r>
              <a:rPr lang="en-US" dirty="0"/>
              <a:t>Division of Pulmonary, Critical Care, and Occupational Pulmonary Medicine</a:t>
            </a:r>
          </a:p>
          <a:p>
            <a:r>
              <a:rPr lang="en-US" dirty="0"/>
              <a:t>Department of Internal Medicine </a:t>
            </a:r>
          </a:p>
          <a:p>
            <a:r>
              <a:rPr lang="en-US" dirty="0"/>
              <a:t>University of Utah School of Medicine</a:t>
            </a:r>
          </a:p>
          <a:p>
            <a:endParaRPr lang="en-US" dirty="0"/>
          </a:p>
          <a:p>
            <a:r>
              <a:rPr lang="en-US" dirty="0"/>
              <a:t>This research was supported by the National Institutes of Health under Ruth L. </a:t>
            </a:r>
            <a:r>
              <a:rPr lang="en-US" dirty="0" err="1"/>
              <a:t>Kirschstein</a:t>
            </a:r>
            <a:r>
              <a:rPr lang="en-US" dirty="0"/>
              <a:t> National Research Service Award 5T32HL105321 from the NIH </a:t>
            </a:r>
          </a:p>
          <a:p>
            <a:r>
              <a:rPr lang="en-US" dirty="0"/>
              <a:t>and The American Thoracic Society through the Academic Sleep and Pulmonary Integrated Research/Clinical Fellowship (ASPIRE) Program </a:t>
            </a:r>
          </a:p>
          <a:p>
            <a:endParaRPr lang="en-US" dirty="0"/>
          </a:p>
        </p:txBody>
      </p:sp>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Estimate the potential impact of early &amp; reliable identification</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a:xfrm>
            <a:off x="505326" y="1825625"/>
            <a:ext cx="7375358" cy="4351338"/>
          </a:xfrm>
        </p:spPr>
        <p:txBody>
          <a:bodyPr>
            <a:normAutofit/>
          </a:bodyPr>
          <a:lstStyle/>
          <a:p>
            <a:r>
              <a:rPr lang="en-US" dirty="0"/>
              <a:t>Might clinicians already identify intervenable cases? </a:t>
            </a:r>
          </a:p>
          <a:p>
            <a:r>
              <a:rPr lang="en-US" dirty="0"/>
              <a:t>PaCO2 is an imperfect reference standard for what we care about: future harm</a:t>
            </a:r>
          </a:p>
          <a:p>
            <a:r>
              <a:rPr lang="en-US" u="sng" dirty="0"/>
              <a:t>Hypothesis: </a:t>
            </a:r>
            <a:r>
              <a:rPr lang="en-US" dirty="0"/>
              <a:t>Patients predicted to have had hypercapnia that was not recognized have a similar or excess risk of subsequent readmission as those identified  (by blood gas and/or ICD code)</a:t>
            </a:r>
          </a:p>
          <a:p>
            <a:pPr lvl="1"/>
            <a:endParaRPr lang="en-US" dirty="0"/>
          </a:p>
          <a:p>
            <a:endParaRPr lang="en-US" dirty="0"/>
          </a:p>
        </p:txBody>
      </p:sp>
      <p:pic>
        <p:nvPicPr>
          <p:cNvPr id="1026" name="Picture 2" descr="Heterogeneity of cancer progression. The arrow labeled “fast” represents a fast-growing cancer, one that quickly leads to symptoms and to death. The arrow labeled “slow” represents a slow-growing cancer, one that leads to symptoms and death but only after many years. The arrow labeled “very slow” represents a cancer that never causes problems because the patient will die of some other cause before the cancer is large enough to produce symptoms. The arrow labeled “nonprogressive” represents cellular abnormalities that meet the pathological definition of cancer but never grow to cause symptoms—Alternatively, they may grow and then regress (dotted line). (Figure 1 was previously supplied by the authors to Wikipedia.)">
            <a:extLst>
              <a:ext uri="{FF2B5EF4-FFF2-40B4-BE49-F238E27FC236}">
                <a16:creationId xmlns:a16="http://schemas.microsoft.com/office/drawing/2014/main" id="{D9D4D996-732E-41C2-7E22-7BC54785C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456" y="2765328"/>
            <a:ext cx="3887159" cy="17118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FAF736F-EA7C-F52E-2DF3-280EAA048A7B}"/>
              </a:ext>
            </a:extLst>
          </p:cNvPr>
          <p:cNvSpPr txBox="1">
            <a:spLocks/>
          </p:cNvSpPr>
          <p:nvPr/>
        </p:nvSpPr>
        <p:spPr>
          <a:xfrm>
            <a:off x="8462210" y="2488620"/>
            <a:ext cx="3569536" cy="5283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Analogy to Cancer Screening</a:t>
            </a:r>
          </a:p>
        </p:txBody>
      </p:sp>
      <p:sp>
        <p:nvSpPr>
          <p:cNvPr id="8" name="TextBox 7">
            <a:extLst>
              <a:ext uri="{FF2B5EF4-FFF2-40B4-BE49-F238E27FC236}">
                <a16:creationId xmlns:a16="http://schemas.microsoft.com/office/drawing/2014/main" id="{71C05D82-C389-026B-F8BC-1C2822DF81B4}"/>
              </a:ext>
            </a:extLst>
          </p:cNvPr>
          <p:cNvSpPr txBox="1"/>
          <p:nvPr/>
        </p:nvSpPr>
        <p:spPr>
          <a:xfrm>
            <a:off x="7975661" y="4411565"/>
            <a:ext cx="4240964" cy="1200329"/>
          </a:xfrm>
          <a:prstGeom prst="rect">
            <a:avLst/>
          </a:prstGeom>
          <a:noFill/>
        </p:spPr>
        <p:txBody>
          <a:bodyPr wrap="square">
            <a:spAutoFit/>
          </a:bodyPr>
          <a:lstStyle/>
          <a:p>
            <a:r>
              <a:rPr lang="en-US" b="0" i="0" dirty="0">
                <a:solidFill>
                  <a:srgbClr val="242424"/>
                </a:solidFill>
                <a:effectLst/>
                <a:latin typeface="source-serif-pro"/>
              </a:rPr>
              <a:t>The </a:t>
            </a:r>
            <a:r>
              <a:rPr lang="en-US" dirty="0">
                <a:solidFill>
                  <a:srgbClr val="242424"/>
                </a:solidFill>
                <a:latin typeface="source-serif-pro"/>
              </a:rPr>
              <a:t>diagnostic barnyard ‘fence’</a:t>
            </a:r>
            <a:r>
              <a:rPr lang="en-US" b="0" i="0" dirty="0">
                <a:solidFill>
                  <a:srgbClr val="242424"/>
                </a:solidFill>
                <a:effectLst/>
                <a:latin typeface="source-serif-pro"/>
              </a:rPr>
              <a:t>: </a:t>
            </a:r>
          </a:p>
          <a:p>
            <a:pPr marL="285750" indent="-285750">
              <a:buFont typeface="Arial" panose="020B0604020202020204" pitchFamily="34" charset="0"/>
              <a:buChar char="•"/>
            </a:pPr>
            <a:r>
              <a:rPr lang="en-US" b="0" i="0" dirty="0">
                <a:solidFill>
                  <a:srgbClr val="242424"/>
                </a:solidFill>
                <a:effectLst/>
                <a:latin typeface="source-serif-pro"/>
              </a:rPr>
              <a:t>Birds won’t get caught</a:t>
            </a:r>
          </a:p>
          <a:p>
            <a:pPr marL="285750" indent="-285750">
              <a:buFont typeface="Arial" panose="020B0604020202020204" pitchFamily="34" charset="0"/>
              <a:buChar char="•"/>
            </a:pPr>
            <a:r>
              <a:rPr lang="en-US" b="0" i="0" dirty="0">
                <a:solidFill>
                  <a:srgbClr val="242424"/>
                </a:solidFill>
                <a:effectLst/>
                <a:latin typeface="source-serif-pro"/>
              </a:rPr>
              <a:t>Turtles won’t benefit form being caught</a:t>
            </a:r>
          </a:p>
          <a:p>
            <a:pPr marL="285750" indent="-285750">
              <a:buFont typeface="Arial" panose="020B0604020202020204" pitchFamily="34" charset="0"/>
              <a:buChar char="•"/>
            </a:pPr>
            <a:r>
              <a:rPr lang="en-US" b="1" dirty="0">
                <a:solidFill>
                  <a:srgbClr val="242424"/>
                </a:solidFill>
                <a:latin typeface="source-serif-pro"/>
              </a:rPr>
              <a:t>Rabbits are the ones to focus on </a:t>
            </a:r>
            <a:endParaRPr lang="en-US" b="1" dirty="0"/>
          </a:p>
        </p:txBody>
      </p:sp>
    </p:spTree>
    <p:extLst>
      <p:ext uri="{BB962C8B-B14F-4D97-AF65-F5344CB8AC3E}">
        <p14:creationId xmlns:p14="http://schemas.microsoft.com/office/powerpoint/2010/main" val="38704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To estimate the potential impact of early &amp; reliable identification</a:t>
            </a:r>
          </a:p>
        </p:txBody>
      </p:sp>
      <p:sp>
        <p:nvSpPr>
          <p:cNvPr id="4" name="Content Placeholder 2">
            <a:extLst>
              <a:ext uri="{FF2B5EF4-FFF2-40B4-BE49-F238E27FC236}">
                <a16:creationId xmlns:a16="http://schemas.microsoft.com/office/drawing/2014/main" id="{D07C0054-ABFF-F5A4-6E81-FF9DBE0CA62E}"/>
              </a:ext>
            </a:extLst>
          </p:cNvPr>
          <p:cNvSpPr>
            <a:spLocks noGrp="1"/>
          </p:cNvSpPr>
          <p:nvPr>
            <p:ph idx="1"/>
          </p:nvPr>
        </p:nvSpPr>
        <p:spPr>
          <a:xfrm>
            <a:off x="838200" y="2054225"/>
            <a:ext cx="5014990" cy="4351338"/>
          </a:xfrm>
        </p:spPr>
        <p:txBody>
          <a:bodyPr>
            <a:normAutofit fontScale="85000" lnSpcReduction="20000"/>
          </a:bodyPr>
          <a:lstStyle/>
          <a:p>
            <a:r>
              <a:rPr lang="en-US" dirty="0"/>
              <a:t>Retrospective cohort of patients predicted but not recognized to have hypercapnia</a:t>
            </a:r>
          </a:p>
          <a:p>
            <a:pPr lvl="1"/>
            <a:r>
              <a:rPr lang="en-US" dirty="0"/>
              <a:t>Longitudinal, high % follow-up within-system (VA)</a:t>
            </a:r>
          </a:p>
          <a:p>
            <a:r>
              <a:rPr lang="en-US" dirty="0"/>
              <a:t>Number of ”predicted likely” visits before definitive recognition </a:t>
            </a:r>
          </a:p>
          <a:p>
            <a:r>
              <a:rPr lang="en-US" dirty="0"/>
              <a:t>Hazard of ED visit, admission, mortality (comparison: ABG confirmed, ICD confirmed, treated)</a:t>
            </a:r>
          </a:p>
          <a:p>
            <a:r>
              <a:rPr lang="en-US" dirty="0"/>
              <a:t>Prediction: patients likely to have hypercapnia incur similar to increased risk of those confirmed. </a:t>
            </a:r>
          </a:p>
          <a:p>
            <a:pPr lvl="1"/>
            <a:r>
              <a:rPr lang="en-US" dirty="0"/>
              <a:t>supports, but does not demonstrate, that recognition may be beneficial</a:t>
            </a:r>
          </a:p>
          <a:p>
            <a:endParaRPr lang="en-US" dirty="0"/>
          </a:p>
        </p:txBody>
      </p:sp>
      <p:pic>
        <p:nvPicPr>
          <p:cNvPr id="5" name="Picture 4" descr="Diagram, venn diagram&#10;&#10;Description automatically generated">
            <a:extLst>
              <a:ext uri="{FF2B5EF4-FFF2-40B4-BE49-F238E27FC236}">
                <a16:creationId xmlns:a16="http://schemas.microsoft.com/office/drawing/2014/main" id="{35A11D83-A8E7-EA66-B612-8F8EE43213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338" y="2281728"/>
            <a:ext cx="5150083" cy="3862562"/>
          </a:xfrm>
          <a:prstGeom prst="rect">
            <a:avLst/>
          </a:prstGeom>
        </p:spPr>
      </p:pic>
      <p:sp>
        <p:nvSpPr>
          <p:cNvPr id="6" name="Oval 5">
            <a:extLst>
              <a:ext uri="{FF2B5EF4-FFF2-40B4-BE49-F238E27FC236}">
                <a16:creationId xmlns:a16="http://schemas.microsoft.com/office/drawing/2014/main" id="{3D64A4D9-615D-39B8-AE30-0FEF196D7BCD}"/>
              </a:ext>
            </a:extLst>
          </p:cNvPr>
          <p:cNvSpPr/>
          <p:nvPr/>
        </p:nvSpPr>
        <p:spPr>
          <a:xfrm>
            <a:off x="6210932" y="1131762"/>
            <a:ext cx="5743074" cy="6196263"/>
          </a:xfrm>
          <a:prstGeom prst="ellipse">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311923-7AD4-7BA1-6E18-292CB96C58D0}"/>
              </a:ext>
            </a:extLst>
          </p:cNvPr>
          <p:cNvSpPr txBox="1"/>
          <p:nvPr/>
        </p:nvSpPr>
        <p:spPr>
          <a:xfrm>
            <a:off x="6830274" y="5554759"/>
            <a:ext cx="2334127" cy="923330"/>
          </a:xfrm>
          <a:prstGeom prst="rect">
            <a:avLst/>
          </a:prstGeom>
          <a:noFill/>
        </p:spPr>
        <p:txBody>
          <a:bodyPr wrap="square" rtlCol="0">
            <a:spAutoFit/>
          </a:bodyPr>
          <a:lstStyle/>
          <a:p>
            <a:r>
              <a:rPr lang="en-US" dirty="0"/>
              <a:t>Those who likely had hypercapnia, but were not sampled</a:t>
            </a:r>
          </a:p>
        </p:txBody>
      </p:sp>
      <p:sp>
        <p:nvSpPr>
          <p:cNvPr id="8" name="Oval 7">
            <a:extLst>
              <a:ext uri="{FF2B5EF4-FFF2-40B4-BE49-F238E27FC236}">
                <a16:creationId xmlns:a16="http://schemas.microsoft.com/office/drawing/2014/main" id="{CB9C9519-4F32-6963-0523-CD6D09BD4CF8}"/>
              </a:ext>
            </a:extLst>
          </p:cNvPr>
          <p:cNvSpPr/>
          <p:nvPr/>
        </p:nvSpPr>
        <p:spPr>
          <a:xfrm>
            <a:off x="5717966" y="452437"/>
            <a:ext cx="5743074" cy="6196263"/>
          </a:xfrm>
          <a:prstGeom prst="ellipse">
            <a:avLst/>
          </a:prstGeom>
          <a:noFill/>
          <a:ln w="476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DA7B4FC-AB6A-5CE9-BC19-B7F3FBB21F72}"/>
              </a:ext>
            </a:extLst>
          </p:cNvPr>
          <p:cNvSpPr txBox="1"/>
          <p:nvPr/>
        </p:nvSpPr>
        <p:spPr>
          <a:xfrm>
            <a:off x="5946238" y="2668400"/>
            <a:ext cx="2334127" cy="646331"/>
          </a:xfrm>
          <a:prstGeom prst="rect">
            <a:avLst/>
          </a:prstGeom>
          <a:noFill/>
        </p:spPr>
        <p:txBody>
          <a:bodyPr wrap="square" rtlCol="0">
            <a:spAutoFit/>
          </a:bodyPr>
          <a:lstStyle/>
          <a:p>
            <a:r>
              <a:rPr lang="en-US" dirty="0"/>
              <a:t>Model predicted to have hypercapnia</a:t>
            </a:r>
          </a:p>
        </p:txBody>
      </p:sp>
      <p:sp>
        <p:nvSpPr>
          <p:cNvPr id="10" name="Cross 9">
            <a:extLst>
              <a:ext uri="{FF2B5EF4-FFF2-40B4-BE49-F238E27FC236}">
                <a16:creationId xmlns:a16="http://schemas.microsoft.com/office/drawing/2014/main" id="{AB2D91C6-3972-DE08-39D4-0D78ED48B2EC}"/>
              </a:ext>
            </a:extLst>
          </p:cNvPr>
          <p:cNvSpPr/>
          <p:nvPr/>
        </p:nvSpPr>
        <p:spPr>
          <a:xfrm rot="19232980">
            <a:off x="8951878" y="4298848"/>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4BC29F80-D017-E882-4365-0169FCD8D9F9}"/>
              </a:ext>
            </a:extLst>
          </p:cNvPr>
          <p:cNvSpPr/>
          <p:nvPr/>
        </p:nvSpPr>
        <p:spPr>
          <a:xfrm rot="19232980">
            <a:off x="10086812" y="3983973"/>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3D3714-EE3E-14EC-AD2C-A1A1300C869C}"/>
              </a:ext>
            </a:extLst>
          </p:cNvPr>
          <p:cNvSpPr txBox="1"/>
          <p:nvPr/>
        </p:nvSpPr>
        <p:spPr>
          <a:xfrm>
            <a:off x="8341043" y="4856698"/>
            <a:ext cx="1646715" cy="646331"/>
          </a:xfrm>
          <a:prstGeom prst="rect">
            <a:avLst/>
          </a:prstGeom>
          <a:noFill/>
        </p:spPr>
        <p:txBody>
          <a:bodyPr wrap="square" rtlCol="0">
            <a:spAutoFit/>
          </a:bodyPr>
          <a:lstStyle/>
          <a:p>
            <a:r>
              <a:rPr lang="en-US" dirty="0"/>
              <a:t>Comparison in consequences</a:t>
            </a:r>
          </a:p>
        </p:txBody>
      </p:sp>
      <p:cxnSp>
        <p:nvCxnSpPr>
          <p:cNvPr id="14" name="Straight Arrow Connector 13">
            <a:extLst>
              <a:ext uri="{FF2B5EF4-FFF2-40B4-BE49-F238E27FC236}">
                <a16:creationId xmlns:a16="http://schemas.microsoft.com/office/drawing/2014/main" id="{E03D4EF9-6406-2E89-0539-5BCA9D4E8D9E}"/>
              </a:ext>
            </a:extLst>
          </p:cNvPr>
          <p:cNvCxnSpPr>
            <a:cxnSpLocks/>
          </p:cNvCxnSpPr>
          <p:nvPr/>
        </p:nvCxnSpPr>
        <p:spPr>
          <a:xfrm flipH="1" flipV="1">
            <a:off x="9210108" y="4580533"/>
            <a:ext cx="312123" cy="2887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B84DCC-3AA2-C904-1943-A0A9E44C332E}"/>
              </a:ext>
            </a:extLst>
          </p:cNvPr>
          <p:cNvCxnSpPr>
            <a:cxnSpLocks/>
          </p:cNvCxnSpPr>
          <p:nvPr/>
        </p:nvCxnSpPr>
        <p:spPr>
          <a:xfrm flipV="1">
            <a:off x="9554373" y="4387824"/>
            <a:ext cx="480093" cy="4553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ross 18">
            <a:extLst>
              <a:ext uri="{FF2B5EF4-FFF2-40B4-BE49-F238E27FC236}">
                <a16:creationId xmlns:a16="http://schemas.microsoft.com/office/drawing/2014/main" id="{0E664D3B-7374-D835-7378-0B99C2593547}"/>
              </a:ext>
            </a:extLst>
          </p:cNvPr>
          <p:cNvSpPr/>
          <p:nvPr/>
        </p:nvSpPr>
        <p:spPr>
          <a:xfrm rot="19232980">
            <a:off x="11019652" y="3659984"/>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753E582-B393-F8F0-1828-AC7D3B936FF8}"/>
              </a:ext>
            </a:extLst>
          </p:cNvPr>
          <p:cNvCxnSpPr>
            <a:cxnSpLocks/>
          </p:cNvCxnSpPr>
          <p:nvPr/>
        </p:nvCxnSpPr>
        <p:spPr>
          <a:xfrm flipV="1">
            <a:off x="9631213" y="3943615"/>
            <a:ext cx="1295988" cy="913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9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511444550"/>
              </p:ext>
            </p:extLst>
          </p:nvPr>
        </p:nvGraphicFramePr>
        <p:xfrm>
          <a:off x="541020" y="429090"/>
          <a:ext cx="11109960" cy="613156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2771154">
                  <a:extLst>
                    <a:ext uri="{9D8B030D-6E8A-4147-A177-3AD203B41FA5}">
                      <a16:colId xmlns:a16="http://schemas.microsoft.com/office/drawing/2014/main" val="47158414"/>
                    </a:ext>
                  </a:extLst>
                </a:gridCol>
                <a:gridCol w="3394553">
                  <a:extLst>
                    <a:ext uri="{9D8B030D-6E8A-4147-A177-3AD203B41FA5}">
                      <a16:colId xmlns:a16="http://schemas.microsoft.com/office/drawing/2014/main" val="3275427320"/>
                    </a:ext>
                  </a:extLst>
                </a:gridCol>
                <a:gridCol w="3722005">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Patients with Consequentially Missed Hypercapnia can be Identified Using Health Record Elements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Model Refinement and Local Optimization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Assess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Fine-tuning and refining previously derived model will improve local performance</a:t>
                      </a:r>
                    </a:p>
                  </a:txBody>
                  <a:tcPr/>
                </a:tc>
                <a:tc>
                  <a:txBody>
                    <a:bodyPr/>
                    <a:lstStyle/>
                    <a:p>
                      <a:r>
                        <a:rPr lang="en-US" dirty="0"/>
                        <a:t>Patients with hypercapnia that are not recognized are common can be identified using health record elements with high positive-predictive value.</a:t>
                      </a:r>
                    </a:p>
                  </a:txBody>
                  <a:tcPr/>
                </a:tc>
                <a:tc>
                  <a:txBody>
                    <a:bodyPr/>
                    <a:lstStyle/>
                    <a:p>
                      <a:r>
                        <a:rPr lang="en-US" dirty="0"/>
                        <a:t>Inpatients who were predicted, but not confirmed, to have hypercapnic respiratory failure are at high risk of adverse outcomes.</a:t>
                      </a:r>
                    </a:p>
                  </a:txBody>
                  <a:tcPr/>
                </a:tc>
                <a:extLst>
                  <a:ext uri="{0D108BD9-81ED-4DB2-BD59-A6C34878D82A}">
                    <a16:rowId xmlns:a16="http://schemas.microsoft.com/office/drawing/2014/main" val="3677532768"/>
                  </a:ext>
                </a:extLst>
              </a:tr>
              <a:tr h="370840">
                <a:tc>
                  <a:txBody>
                    <a:bodyPr/>
                    <a:lstStyle/>
                    <a:p>
                      <a:r>
                        <a:rPr lang="en-US" dirty="0"/>
                        <a:t>Rationale</a:t>
                      </a:r>
                    </a:p>
                  </a:txBody>
                  <a:tcPr/>
                </a:tc>
                <a:tc>
                  <a:txBody>
                    <a:bodyPr/>
                    <a:lstStyle/>
                    <a:p>
                      <a:r>
                        <a:rPr lang="en-US" dirty="0"/>
                        <a:t>The model should be optimized for local performance</a:t>
                      </a:r>
                    </a:p>
                  </a:txBody>
                  <a:tcPr/>
                </a:tc>
                <a:tc>
                  <a:txBody>
                    <a:bodyPr/>
                    <a:lstStyle/>
                    <a:p>
                      <a:r>
                        <a:rPr lang="en-US" dirty="0"/>
                        <a:t>Must be verified that model identifies unrecognized hypercapnia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confirm that the identified patients face elevated risk (ABG PaCO2 is an imperfect reference standard).</a:t>
                      </a:r>
                    </a:p>
                  </a:txBody>
                  <a:tcPr/>
                </a:tc>
                <a:extLst>
                  <a:ext uri="{0D108BD9-81ED-4DB2-BD59-A6C34878D82A}">
                    <a16:rowId xmlns:a16="http://schemas.microsoft.com/office/drawing/2014/main" val="2288754916"/>
                  </a:ext>
                </a:extLst>
              </a:tr>
              <a:tr h="370840">
                <a:tc>
                  <a:txBody>
                    <a:bodyPr/>
                    <a:lstStyle/>
                    <a:p>
                      <a:r>
                        <a:rPr lang="en-US" dirty="0"/>
                        <a:t>Approach</a:t>
                      </a:r>
                    </a:p>
                  </a:txBody>
                  <a:tcPr/>
                </a:tc>
                <a:tc>
                  <a:txBody>
                    <a:bodyPr/>
                    <a:lstStyle/>
                    <a:p>
                      <a:r>
                        <a:rPr lang="en-US" dirty="0"/>
                        <a:t>Optimizing model performance +/- use of NLP tools) applied to U of U data</a:t>
                      </a:r>
                    </a:p>
                  </a:txBody>
                  <a:tcPr/>
                </a:tc>
                <a:tc>
                  <a:txBody>
                    <a:bodyPr/>
                    <a:lstStyle/>
                    <a:p>
                      <a:r>
                        <a:rPr lang="en-US" dirty="0"/>
                        <a:t>Non-invasively sample (with TcCO2) patients predicted to have hypercapnia that teams have not recognized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r h="370840">
                <a:tc>
                  <a:txBody>
                    <a:bodyPr/>
                    <a:lstStyle/>
                    <a:p>
                      <a:r>
                        <a:rPr lang="en-US" dirty="0"/>
                        <a:t>Design</a:t>
                      </a:r>
                    </a:p>
                  </a:txBody>
                  <a:tcPr/>
                </a:tc>
                <a:tc>
                  <a:txBody>
                    <a:bodyPr/>
                    <a:lstStyle/>
                    <a:p>
                      <a:r>
                        <a:rPr lang="en-US" dirty="0"/>
                        <a:t>Retrospective, U of U</a:t>
                      </a:r>
                    </a:p>
                  </a:txBody>
                  <a:tcPr/>
                </a:tc>
                <a:tc>
                  <a:txBody>
                    <a:bodyPr/>
                    <a:lstStyle/>
                    <a:p>
                      <a:r>
                        <a:rPr lang="en-US" dirty="0"/>
                        <a:t>Prospective, U of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VA</a:t>
                      </a:r>
                    </a:p>
                  </a:txBody>
                  <a:tcPr/>
                </a:tc>
                <a:extLst>
                  <a:ext uri="{0D108BD9-81ED-4DB2-BD59-A6C34878D82A}">
                    <a16:rowId xmlns:a16="http://schemas.microsoft.com/office/drawing/2014/main" val="73374204"/>
                  </a:ext>
                </a:extLst>
              </a:tr>
              <a:tr h="370840">
                <a:tc gridSpan="4">
                  <a:txBody>
                    <a:bodyPr/>
                    <a:lstStyle/>
                    <a:p>
                      <a:r>
                        <a:rPr lang="en-US" b="1" dirty="0"/>
                        <a:t>Payoff: </a:t>
                      </a:r>
                      <a:r>
                        <a:rPr lang="en-US" dirty="0"/>
                        <a:t>This work will evaluate the potential for improved recognition of hypercapnia to help a particularly high-risk, enlarging, and understudied group of patients. </a:t>
                      </a:r>
                    </a:p>
                    <a:p>
                      <a:r>
                        <a:rPr lang="en-US" b="1" dirty="0"/>
                        <a:t>Career Development</a:t>
                      </a:r>
                      <a:r>
                        <a:rPr lang="en-US" dirty="0"/>
                        <a:t>: Prospective validations of bioinformatic tools require a </a:t>
                      </a:r>
                      <a:r>
                        <a:rPr lang="en-US" b="1" dirty="0"/>
                        <a:t>unique</a:t>
                      </a:r>
                      <a:r>
                        <a:rPr lang="en-US" dirty="0"/>
                        <a:t> skillset </a:t>
                      </a:r>
                    </a:p>
                  </a:txBody>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499699"/>
                  </a:ext>
                </a:extLst>
              </a:tr>
            </a:tbl>
          </a:graphicData>
        </a:graphic>
      </p:graphicFrame>
    </p:spTree>
    <p:extLst>
      <p:ext uri="{BB962C8B-B14F-4D97-AF65-F5344CB8AC3E}">
        <p14:creationId xmlns:p14="http://schemas.microsoft.com/office/powerpoint/2010/main" val="283933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6163-D7F1-E2AC-CF03-5F676302AFAC}"/>
              </a:ext>
            </a:extLst>
          </p:cNvPr>
          <p:cNvSpPr>
            <a:spLocks noGrp="1"/>
          </p:cNvSpPr>
          <p:nvPr>
            <p:ph type="title"/>
          </p:nvPr>
        </p:nvSpPr>
        <p:spPr>
          <a:xfrm>
            <a:off x="224425" y="703370"/>
            <a:ext cx="6927937" cy="5421858"/>
          </a:xfrm>
        </p:spPr>
        <p:txBody>
          <a:bodyPr>
            <a:normAutofit fontScale="90000"/>
          </a:bodyPr>
          <a:lstStyle/>
          <a:p>
            <a:r>
              <a:rPr lang="en-US" u="sng" dirty="0"/>
              <a:t>Research Team: </a:t>
            </a:r>
            <a:br>
              <a:rPr lang="en-US" dirty="0"/>
            </a:br>
            <a:r>
              <a:rPr lang="en-US" dirty="0"/>
              <a:t>Wayne Richards</a:t>
            </a:r>
            <a:r>
              <a:rPr lang="en-US" baseline="30000" dirty="0"/>
              <a:t>1,2</a:t>
            </a:r>
            <a:r>
              <a:rPr lang="en-US" dirty="0"/>
              <a:t> MS</a:t>
            </a:r>
            <a:br>
              <a:rPr lang="en-US" dirty="0"/>
            </a:br>
            <a:r>
              <a:rPr lang="en-US" dirty="0"/>
              <a:t>Joseph Finkelstein</a:t>
            </a:r>
            <a:r>
              <a:rPr lang="en-US" baseline="30000" dirty="0"/>
              <a:t>2</a:t>
            </a:r>
            <a:r>
              <a:rPr lang="en-US" dirty="0"/>
              <a:t> MD PhD MA</a:t>
            </a:r>
            <a:br>
              <a:rPr lang="en-US" dirty="0"/>
            </a:br>
            <a:r>
              <a:rPr lang="en-US" dirty="0"/>
              <a:t>Jeanette Brown</a:t>
            </a:r>
            <a:r>
              <a:rPr lang="en-US" baseline="30000" dirty="0"/>
              <a:t>1</a:t>
            </a:r>
            <a:r>
              <a:rPr lang="en-US" dirty="0"/>
              <a:t> MD PhD</a:t>
            </a:r>
            <a:br>
              <a:rPr lang="en-US" dirty="0"/>
            </a:br>
            <a:r>
              <a:rPr lang="en-US" dirty="0" err="1"/>
              <a:t>Ramkiran</a:t>
            </a:r>
            <a:r>
              <a:rPr lang="en-US" dirty="0"/>
              <a:t> Gouripeddi</a:t>
            </a:r>
            <a:r>
              <a:rPr lang="en-US" baseline="30000" dirty="0"/>
              <a:t>2</a:t>
            </a:r>
            <a:r>
              <a:rPr lang="en-US" dirty="0"/>
              <a:t> MBBS MS</a:t>
            </a:r>
            <a:br>
              <a:rPr lang="en-US" dirty="0"/>
            </a:br>
            <a:r>
              <a:rPr lang="en-US" dirty="0"/>
              <a:t>Krishna M Sundar</a:t>
            </a:r>
            <a:r>
              <a:rPr lang="en-US" baseline="30000" dirty="0"/>
              <a:t>1</a:t>
            </a:r>
            <a:r>
              <a:rPr lang="en-US" dirty="0"/>
              <a:t> MD</a:t>
            </a:r>
            <a:br>
              <a:rPr lang="en-US" dirty="0"/>
            </a:br>
            <a:br>
              <a:rPr lang="en-US" dirty="0"/>
            </a:br>
            <a:r>
              <a:rPr lang="en-US" dirty="0"/>
              <a:t>Divisions of </a:t>
            </a:r>
            <a:r>
              <a:rPr lang="en-US" baseline="30000" dirty="0"/>
              <a:t>1</a:t>
            </a:r>
            <a:r>
              <a:rPr lang="en-US" dirty="0"/>
              <a:t>Internal Medicine and </a:t>
            </a:r>
            <a:r>
              <a:rPr lang="en-US" baseline="30000" dirty="0"/>
              <a:t>2</a:t>
            </a:r>
            <a:r>
              <a:rPr lang="en-US" dirty="0"/>
              <a:t>Biomedical Informatics</a:t>
            </a:r>
            <a:br>
              <a:rPr lang="en-US" dirty="0"/>
            </a:br>
            <a:br>
              <a:rPr lang="en-US" dirty="0"/>
            </a:br>
            <a:r>
              <a:rPr lang="en-US" sz="2700" dirty="0"/>
              <a:t>Thanks for advice from: Robert Paine, MD; Barb Jones MD MSCI; Ken Kawamoto MD PhD MHS; MDCRC6450</a:t>
            </a:r>
            <a:r>
              <a:rPr lang="en-US" dirty="0"/>
              <a:t> </a:t>
            </a:r>
          </a:p>
        </p:txBody>
      </p:sp>
      <p:sp>
        <p:nvSpPr>
          <p:cNvPr id="3" name="Content Placeholder 2">
            <a:extLst>
              <a:ext uri="{FF2B5EF4-FFF2-40B4-BE49-F238E27FC236}">
                <a16:creationId xmlns:a16="http://schemas.microsoft.com/office/drawing/2014/main" id="{909F597A-D269-709A-3444-6BAFE756CAFB}"/>
              </a:ext>
            </a:extLst>
          </p:cNvPr>
          <p:cNvSpPr>
            <a:spLocks noGrp="1"/>
          </p:cNvSpPr>
          <p:nvPr>
            <p:ph idx="1"/>
          </p:nvPr>
        </p:nvSpPr>
        <p:spPr>
          <a:xfrm>
            <a:off x="7152362" y="571846"/>
            <a:ext cx="4986401" cy="5954214"/>
          </a:xfrm>
        </p:spPr>
        <p:txBody>
          <a:bodyPr>
            <a:normAutofit fontScale="92500" lnSpcReduction="20000"/>
          </a:bodyPr>
          <a:lstStyle/>
          <a:p>
            <a:pPr marL="0" indent="0">
              <a:buNone/>
            </a:pPr>
            <a:r>
              <a:rPr lang="en-US" u="sng" dirty="0"/>
              <a:t>Additional Questions</a:t>
            </a:r>
          </a:p>
          <a:p>
            <a:r>
              <a:rPr lang="en-US" dirty="0"/>
              <a:t>Handling of partial verification</a:t>
            </a:r>
          </a:p>
          <a:p>
            <a:r>
              <a:rPr lang="en-US" dirty="0"/>
              <a:t>Incorporation of Venous BG</a:t>
            </a:r>
          </a:p>
          <a:p>
            <a:r>
              <a:rPr lang="en-US" dirty="0"/>
              <a:t>Prospective validation logistics</a:t>
            </a:r>
          </a:p>
          <a:p>
            <a:r>
              <a:rPr lang="en-US" dirty="0"/>
              <a:t>Other modeling end-points</a:t>
            </a:r>
          </a:p>
          <a:p>
            <a:r>
              <a:rPr lang="en-US" dirty="0"/>
              <a:t>Realtime availability of data</a:t>
            </a:r>
          </a:p>
          <a:p>
            <a:r>
              <a:rPr lang="en-US" dirty="0"/>
              <a:t>VA </a:t>
            </a:r>
            <a:r>
              <a:rPr lang="en-US" dirty="0" err="1"/>
              <a:t>aata</a:t>
            </a:r>
            <a:r>
              <a:rPr lang="en-US" dirty="0"/>
              <a:t> access time/effort</a:t>
            </a:r>
          </a:p>
          <a:p>
            <a:r>
              <a:rPr lang="en-US" dirty="0"/>
              <a:t>PPV vs Se/</a:t>
            </a:r>
            <a:r>
              <a:rPr lang="en-US" dirty="0" err="1"/>
              <a:t>Sp</a:t>
            </a:r>
            <a:r>
              <a:rPr lang="en-US" dirty="0"/>
              <a:t>/Prevalence?  </a:t>
            </a:r>
          </a:p>
          <a:p>
            <a:r>
              <a:rPr lang="en-US" dirty="0"/>
              <a:t>Socio-technological barriers</a:t>
            </a:r>
          </a:p>
          <a:p>
            <a:r>
              <a:rPr lang="en-US" dirty="0"/>
              <a:t>Is UT atypical? (elevation)</a:t>
            </a:r>
          </a:p>
          <a:p>
            <a:r>
              <a:rPr lang="en-US" dirty="0"/>
              <a:t>Sources of provider/unit/institution variation?</a:t>
            </a:r>
          </a:p>
          <a:p>
            <a:endParaRPr lang="en-US" dirty="0"/>
          </a:p>
          <a:p>
            <a:pPr marL="0" indent="0" algn="ctr">
              <a:buNone/>
            </a:pPr>
            <a:r>
              <a:rPr lang="en-US" dirty="0" err="1"/>
              <a:t>Brian.Locke@hsc.utah.edu</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684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Hypercapnic Respiratory Failure</a:t>
            </a:r>
          </a:p>
        </p:txBody>
      </p:sp>
      <p:graphicFrame>
        <p:nvGraphicFramePr>
          <p:cNvPr id="4" name="Content Placeholder 3">
            <a:extLst>
              <a:ext uri="{FF2B5EF4-FFF2-40B4-BE49-F238E27FC236}">
                <a16:creationId xmlns:a16="http://schemas.microsoft.com/office/drawing/2014/main" id="{CB63B33A-F0AD-8432-7149-EE02B1CC87A4}"/>
              </a:ext>
            </a:extLst>
          </p:cNvPr>
          <p:cNvGraphicFramePr>
            <a:graphicFrameLocks noGrp="1"/>
          </p:cNvGraphicFramePr>
          <p:nvPr>
            <p:ph idx="1"/>
            <p:extLst>
              <p:ext uri="{D42A27DB-BD31-4B8C-83A1-F6EECF244321}">
                <p14:modId xmlns:p14="http://schemas.microsoft.com/office/powerpoint/2010/main" val="708035770"/>
              </p:ext>
            </p:extLst>
          </p:nvPr>
        </p:nvGraphicFramePr>
        <p:xfrm>
          <a:off x="838200" y="4459016"/>
          <a:ext cx="10515600" cy="1112520"/>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370840">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370840">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(Relatively) Reliably Identified by Pulse Oximetry</a:t>
                      </a:r>
                    </a:p>
                  </a:txBody>
                  <a:tcPr/>
                </a:tc>
                <a:tc>
                  <a:txBody>
                    <a:bodyPr/>
                    <a:lstStyle/>
                    <a:p>
                      <a:r>
                        <a:rPr lang="en-US" dirty="0"/>
                        <a:t>No routine non-invasive testing</a:t>
                      </a:r>
                    </a:p>
                  </a:txBody>
                  <a:tcPr/>
                </a:tc>
                <a:extLst>
                  <a:ext uri="{0D108BD9-81ED-4DB2-BD59-A6C34878D82A}">
                    <a16:rowId xmlns:a16="http://schemas.microsoft.com/office/drawing/2014/main" val="1641914686"/>
                  </a:ext>
                </a:extLst>
              </a:tr>
            </a:tbl>
          </a:graphicData>
        </a:graphic>
      </p:graphicFrame>
      <p:grpSp>
        <p:nvGrpSpPr>
          <p:cNvPr id="5" name="Group 4">
            <a:extLst>
              <a:ext uri="{FF2B5EF4-FFF2-40B4-BE49-F238E27FC236}">
                <a16:creationId xmlns:a16="http://schemas.microsoft.com/office/drawing/2014/main" id="{DEE2AAE7-1835-799D-CFB6-0FECCCBD657E}"/>
              </a:ext>
            </a:extLst>
          </p:cNvPr>
          <p:cNvGrpSpPr/>
          <p:nvPr/>
        </p:nvGrpSpPr>
        <p:grpSpPr>
          <a:xfrm>
            <a:off x="3832647" y="1640700"/>
            <a:ext cx="4093074" cy="2783325"/>
            <a:chOff x="501787" y="2091279"/>
            <a:chExt cx="7061235" cy="4801701"/>
          </a:xfrm>
        </p:grpSpPr>
        <p:pic>
          <p:nvPicPr>
            <p:cNvPr id="6" name="Picture 2" descr="PDF] Diagnosing cardiovascular and lung pathophysiology from exercise gas  exchange. | Semantic Scholar">
              <a:extLst>
                <a:ext uri="{FF2B5EF4-FFF2-40B4-BE49-F238E27FC236}">
                  <a16:creationId xmlns:a16="http://schemas.microsoft.com/office/drawing/2014/main" id="{33C3D64B-496B-9C9A-52AE-E1D25F601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56A4E0-9A7C-363F-4810-FB1FA057D1CB}"/>
                </a:ext>
              </a:extLst>
            </p:cNvPr>
            <p:cNvSpPr txBox="1"/>
            <p:nvPr/>
          </p:nvSpPr>
          <p:spPr>
            <a:xfrm>
              <a:off x="501787" y="6136399"/>
              <a:ext cx="7061198" cy="756581"/>
            </a:xfrm>
            <a:prstGeom prst="rect">
              <a:avLst/>
            </a:prstGeom>
            <a:noFill/>
          </p:spPr>
          <p:txBody>
            <a:bodyPr wrap="square" rtlCol="0">
              <a:spAutoFit/>
            </a:bodyPr>
            <a:lstStyle/>
            <a:p>
              <a:r>
                <a:rPr lang="en-US" dirty="0"/>
                <a:t>Build up here = CO2 in blood rises</a:t>
              </a:r>
            </a:p>
          </p:txBody>
        </p:sp>
        <p:cxnSp>
          <p:nvCxnSpPr>
            <p:cNvPr id="8" name="Straight Arrow Connector 7">
              <a:extLst>
                <a:ext uri="{FF2B5EF4-FFF2-40B4-BE49-F238E27FC236}">
                  <a16:creationId xmlns:a16="http://schemas.microsoft.com/office/drawing/2014/main" id="{00012637-3B27-5068-8AEA-62741850EE43}"/>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0C3CAE53-FEBF-8805-48CA-1B08F61AAD03}"/>
              </a:ext>
            </a:extLst>
          </p:cNvPr>
          <p:cNvSpPr/>
          <p:nvPr/>
        </p:nvSpPr>
        <p:spPr>
          <a:xfrm>
            <a:off x="5989897" y="4374037"/>
            <a:ext cx="5449033" cy="1325563"/>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E5F66-C3F6-8343-B014-B7B0577BCFEA}"/>
              </a:ext>
            </a:extLst>
          </p:cNvPr>
          <p:cNvSpPr txBox="1"/>
          <p:nvPr/>
        </p:nvSpPr>
        <p:spPr>
          <a:xfrm>
            <a:off x="933254" y="6099142"/>
            <a:ext cx="10529740" cy="380928"/>
          </a:xfrm>
          <a:prstGeom prst="rect">
            <a:avLst/>
          </a:prstGeom>
          <a:noFill/>
        </p:spPr>
        <p:txBody>
          <a:bodyPr wrap="square" rtlCol="0">
            <a:spAutoFit/>
          </a:bodyPr>
          <a:lstStyle/>
          <a:p>
            <a:r>
              <a:rPr lang="en-US" dirty="0"/>
              <a:t>Patients with hypercapnia are identified </a:t>
            </a:r>
            <a:r>
              <a:rPr lang="en-US" b="1" dirty="0"/>
              <a:t>unreliably and late</a:t>
            </a:r>
            <a:r>
              <a:rPr lang="en-US" dirty="0"/>
              <a:t> in their illness</a:t>
            </a:r>
          </a:p>
        </p:txBody>
      </p:sp>
    </p:spTree>
    <p:extLst>
      <p:ext uri="{BB962C8B-B14F-4D97-AF65-F5344CB8AC3E}">
        <p14:creationId xmlns:p14="http://schemas.microsoft.com/office/powerpoint/2010/main" val="35105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EC40C8D-3030-62FC-5981-2198BFE7F788}"/>
              </a:ext>
            </a:extLst>
          </p:cNvPr>
          <p:cNvSpPr txBox="1">
            <a:spLocks/>
          </p:cNvSpPr>
          <p:nvPr/>
        </p:nvSpPr>
        <p:spPr>
          <a:xfrm>
            <a:off x="8102398" y="2325314"/>
            <a:ext cx="4419601" cy="4167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E.g.: Home PAP improves </a:t>
            </a:r>
            <a:r>
              <a:rPr lang="en-US" b="1" dirty="0"/>
              <a:t>mortality</a:t>
            </a:r>
            <a:r>
              <a:rPr lang="en-US" dirty="0"/>
              <a:t> in </a:t>
            </a:r>
            <a:r>
              <a:rPr lang="en-US" dirty="0">
                <a:latin typeface="Calibri" panose="020F0502020204030204" pitchFamily="34" charset="0"/>
                <a:ea typeface="Calibri" panose="020F0502020204030204" pitchFamily="34" charset="0"/>
                <a:cs typeface="Calibri" panose="020F0502020204030204" pitchFamily="34" charset="0"/>
              </a:rPr>
              <a:t>↑CO2-</a:t>
            </a:r>
            <a:r>
              <a:rPr lang="en-US" dirty="0"/>
              <a:t>COPD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Weight loss</a:t>
            </a:r>
          </a:p>
          <a:p>
            <a:pPr marL="0" indent="0">
              <a:buFont typeface="Arial" panose="020B0604020202020204" pitchFamily="34" charset="0"/>
              <a:buNone/>
            </a:pPr>
            <a:r>
              <a:rPr lang="en-US" dirty="0"/>
              <a:t>Medication Adjustment</a:t>
            </a:r>
          </a:p>
          <a:p>
            <a:pPr marL="0" indent="0">
              <a:buFont typeface="Arial" panose="020B0604020202020204" pitchFamily="34" charset="0"/>
              <a:buNone/>
            </a:pPr>
            <a:r>
              <a:rPr lang="en-US" dirty="0"/>
              <a:t>Pulmonary Rehab</a:t>
            </a:r>
          </a:p>
        </p:txBody>
      </p:sp>
      <p:sp>
        <p:nvSpPr>
          <p:cNvPr id="2" name="Title 1">
            <a:extLst>
              <a:ext uri="{FF2B5EF4-FFF2-40B4-BE49-F238E27FC236}">
                <a16:creationId xmlns:a16="http://schemas.microsoft.com/office/drawing/2014/main" id="{240C9EAE-F23F-0208-60BD-46170941D89F}"/>
              </a:ext>
            </a:extLst>
          </p:cNvPr>
          <p:cNvSpPr>
            <a:spLocks noGrp="1"/>
          </p:cNvSpPr>
          <p:nvPr>
            <p:ph type="title"/>
          </p:nvPr>
        </p:nvSpPr>
        <p:spPr/>
        <p:txBody>
          <a:bodyPr>
            <a:normAutofit/>
          </a:bodyPr>
          <a:lstStyle/>
          <a:p>
            <a:r>
              <a:rPr lang="en-US" sz="4000" dirty="0"/>
              <a:t>Hypercapnia is </a:t>
            </a:r>
            <a:r>
              <a:rPr lang="en-US" sz="4000" b="1" dirty="0"/>
              <a:t>common</a:t>
            </a:r>
            <a:r>
              <a:rPr lang="en-US" sz="4000" dirty="0"/>
              <a:t>, is probably becoming more common, and is </a:t>
            </a:r>
            <a:r>
              <a:rPr lang="en-US" sz="4000" b="1" dirty="0"/>
              <a:t>treatable</a:t>
            </a:r>
            <a:r>
              <a:rPr lang="en-US" sz="4000" dirty="0"/>
              <a:t>.</a:t>
            </a:r>
          </a:p>
        </p:txBody>
      </p:sp>
      <p:graphicFrame>
        <p:nvGraphicFramePr>
          <p:cNvPr id="6" name="Content Placeholder 5">
            <a:extLst>
              <a:ext uri="{FF2B5EF4-FFF2-40B4-BE49-F238E27FC236}">
                <a16:creationId xmlns:a16="http://schemas.microsoft.com/office/drawing/2014/main" id="{86008A9C-22D8-B345-2178-7D6B9C8DA61B}"/>
              </a:ext>
            </a:extLst>
          </p:cNvPr>
          <p:cNvGraphicFramePr>
            <a:graphicFrameLocks noGrp="1"/>
          </p:cNvGraphicFramePr>
          <p:nvPr>
            <p:ph idx="1"/>
            <p:extLst>
              <p:ext uri="{D42A27DB-BD31-4B8C-83A1-F6EECF244321}">
                <p14:modId xmlns:p14="http://schemas.microsoft.com/office/powerpoint/2010/main" val="3272806776"/>
              </p:ext>
            </p:extLst>
          </p:nvPr>
        </p:nvGraphicFramePr>
        <p:xfrm>
          <a:off x="5085522" y="2456423"/>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pic>
        <p:nvPicPr>
          <p:cNvPr id="4" name="Picture 3">
            <a:extLst>
              <a:ext uri="{FF2B5EF4-FFF2-40B4-BE49-F238E27FC236}">
                <a16:creationId xmlns:a16="http://schemas.microsoft.com/office/drawing/2014/main" id="{328550DD-699D-917F-8678-A858D9C2999C}"/>
              </a:ext>
            </a:extLst>
          </p:cNvPr>
          <p:cNvPicPr>
            <a:picLocks noChangeAspect="1"/>
          </p:cNvPicPr>
          <p:nvPr/>
        </p:nvPicPr>
        <p:blipFill>
          <a:blip r:embed="rId3"/>
          <a:stretch>
            <a:fillRect/>
          </a:stretch>
        </p:blipFill>
        <p:spPr>
          <a:xfrm>
            <a:off x="665921" y="2444269"/>
            <a:ext cx="2981739" cy="984731"/>
          </a:xfrm>
          <a:prstGeom prst="rect">
            <a:avLst/>
          </a:prstGeom>
        </p:spPr>
      </p:pic>
      <p:sp>
        <p:nvSpPr>
          <p:cNvPr id="5" name="Content Placeholder 2">
            <a:extLst>
              <a:ext uri="{FF2B5EF4-FFF2-40B4-BE49-F238E27FC236}">
                <a16:creationId xmlns:a16="http://schemas.microsoft.com/office/drawing/2014/main" id="{4C8B6ACF-C395-5DD6-4E7A-51ADA7126ADF}"/>
              </a:ext>
            </a:extLst>
          </p:cNvPr>
          <p:cNvSpPr txBox="1">
            <a:spLocks/>
          </p:cNvSpPr>
          <p:nvPr/>
        </p:nvSpPr>
        <p:spPr>
          <a:xfrm>
            <a:off x="202095" y="3268617"/>
            <a:ext cx="4419601" cy="30432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r>
              <a:rPr lang="en-US" dirty="0"/>
              <a:t>Population-standardized prevalence PaCO2 &gt; 45 mmHg after excluding iatrogenic causes: </a:t>
            </a:r>
          </a:p>
          <a:p>
            <a:pPr marL="0" indent="0">
              <a:buFont typeface="Arial" panose="020B0604020202020204" pitchFamily="34" charset="0"/>
              <a:buNone/>
            </a:pPr>
            <a:r>
              <a:rPr lang="en-US" b="1" dirty="0"/>
              <a:t>150* per 100,000 person/year</a:t>
            </a:r>
          </a:p>
          <a:p>
            <a:r>
              <a:rPr lang="en-US" i="1" dirty="0"/>
              <a:t>*Only inpatients, only those with blood gasses checked</a:t>
            </a:r>
            <a:endParaRPr lang="en-US" dirty="0"/>
          </a:p>
          <a:p>
            <a:pPr marL="0" indent="0">
              <a:buFont typeface="Arial" panose="020B0604020202020204" pitchFamily="34" charset="0"/>
              <a:buNone/>
            </a:pPr>
            <a:r>
              <a:rPr lang="en-US" dirty="0"/>
              <a:t>Comparison: </a:t>
            </a:r>
            <a:r>
              <a:rPr lang="en-US" b="1" dirty="0"/>
              <a:t>Decompensated Cirrhosis</a:t>
            </a:r>
            <a:r>
              <a:rPr lang="en-US" dirty="0"/>
              <a:t> </a:t>
            </a:r>
            <a:r>
              <a:rPr lang="en-US" b="0" i="0" dirty="0">
                <a:solidFill>
                  <a:srgbClr val="212121"/>
                </a:solidFill>
                <a:effectLst/>
                <a:latin typeface="Cambria" panose="02040503050406030204" pitchFamily="18" charset="0"/>
              </a:rPr>
              <a:t>94.9 (US, 2017) per 100,000 person year</a:t>
            </a:r>
            <a:endParaRPr lang="en-US" dirty="0"/>
          </a:p>
        </p:txBody>
      </p:sp>
      <p:pic>
        <p:nvPicPr>
          <p:cNvPr id="8" name="Graphic 7" descr="Upward trend outline">
            <a:extLst>
              <a:ext uri="{FF2B5EF4-FFF2-40B4-BE49-F238E27FC236}">
                <a16:creationId xmlns:a16="http://schemas.microsoft.com/office/drawing/2014/main" id="{9A3CD2EB-A547-868E-D856-4CB66FA794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5547" y="5217616"/>
            <a:ext cx="1568521" cy="1568521"/>
          </a:xfrm>
          <a:prstGeom prst="rect">
            <a:avLst/>
          </a:prstGeom>
        </p:spPr>
      </p:pic>
      <p:pic>
        <p:nvPicPr>
          <p:cNvPr id="1026" name="Picture 2">
            <a:extLst>
              <a:ext uri="{FF2B5EF4-FFF2-40B4-BE49-F238E27FC236}">
                <a16:creationId xmlns:a16="http://schemas.microsoft.com/office/drawing/2014/main" id="{2AFB8BCC-98C6-B9F0-D9DC-7A8E375C2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285" y="3016120"/>
            <a:ext cx="3720548" cy="193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8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p:txBody>
          <a:bodyPr/>
          <a:lstStyle/>
          <a:p>
            <a:r>
              <a:rPr lang="en-US" dirty="0"/>
              <a:t>By the time patients are caught: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morbidity</a:t>
            </a:r>
          </a:p>
        </p:txBody>
      </p:sp>
      <p:pic>
        <p:nvPicPr>
          <p:cNvPr id="6" name="Content Placeholder 5" descr="Iceberg outline">
            <a:extLst>
              <a:ext uri="{FF2B5EF4-FFF2-40B4-BE49-F238E27FC236}">
                <a16:creationId xmlns:a16="http://schemas.microsoft.com/office/drawing/2014/main" id="{E520E155-29CF-9F07-08C2-E253F02670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371" y="1967085"/>
            <a:ext cx="3718098" cy="3718098"/>
          </a:xfrm>
        </p:spPr>
      </p:pic>
      <p:pic>
        <p:nvPicPr>
          <p:cNvPr id="7" name="Picture 6">
            <a:extLst>
              <a:ext uri="{FF2B5EF4-FFF2-40B4-BE49-F238E27FC236}">
                <a16:creationId xmlns:a16="http://schemas.microsoft.com/office/drawing/2014/main" id="{D92ED30B-12F5-1850-8414-982A684692E4}"/>
              </a:ext>
            </a:extLst>
          </p:cNvPr>
          <p:cNvPicPr>
            <a:picLocks noChangeAspect="1"/>
          </p:cNvPicPr>
          <p:nvPr/>
        </p:nvPicPr>
        <p:blipFill>
          <a:blip r:embed="rId5"/>
          <a:stretch>
            <a:fillRect/>
          </a:stretch>
        </p:blipFill>
        <p:spPr>
          <a:xfrm>
            <a:off x="274983" y="1967085"/>
            <a:ext cx="3988904" cy="1474791"/>
          </a:xfrm>
          <a:prstGeom prst="rect">
            <a:avLst/>
          </a:prstGeom>
        </p:spPr>
      </p:pic>
      <p:sp>
        <p:nvSpPr>
          <p:cNvPr id="12" name="Content Placeholder 2">
            <a:extLst>
              <a:ext uri="{FF2B5EF4-FFF2-40B4-BE49-F238E27FC236}">
                <a16:creationId xmlns:a16="http://schemas.microsoft.com/office/drawing/2014/main" id="{7DE3D7CA-F41B-8B14-1E69-8D6D47B559E5}"/>
              </a:ext>
            </a:extLst>
          </p:cNvPr>
          <p:cNvSpPr txBox="1">
            <a:spLocks/>
          </p:cNvSpPr>
          <p:nvPr/>
        </p:nvSpPr>
        <p:spPr>
          <a:xfrm>
            <a:off x="274983" y="3393900"/>
            <a:ext cx="4020360" cy="2555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dirty="0"/>
              <a:t>23% 30d readmission rate</a:t>
            </a:r>
          </a:p>
          <a:p>
            <a:pPr lvl="1"/>
            <a:r>
              <a:rPr lang="en-US" dirty="0"/>
              <a:t>Same as CHF, more than MI</a:t>
            </a:r>
          </a:p>
          <a:p>
            <a:r>
              <a:rPr lang="en-US" dirty="0"/>
              <a:t>66% with recurrence</a:t>
            </a:r>
          </a:p>
        </p:txBody>
      </p:sp>
      <p:pic>
        <p:nvPicPr>
          <p:cNvPr id="13" name="Picture 12">
            <a:extLst>
              <a:ext uri="{FF2B5EF4-FFF2-40B4-BE49-F238E27FC236}">
                <a16:creationId xmlns:a16="http://schemas.microsoft.com/office/drawing/2014/main" id="{A6D7994D-5A7D-EBBC-AD51-3D2BE11318EB}"/>
              </a:ext>
            </a:extLst>
          </p:cNvPr>
          <p:cNvPicPr>
            <a:picLocks noChangeAspect="1"/>
          </p:cNvPicPr>
          <p:nvPr/>
        </p:nvPicPr>
        <p:blipFill rotWithShape="1">
          <a:blip r:embed="rId6"/>
          <a:srcRect t="1" b="45927"/>
          <a:stretch/>
        </p:blipFill>
        <p:spPr>
          <a:xfrm>
            <a:off x="3932271" y="2251777"/>
            <a:ext cx="4356100" cy="857431"/>
          </a:xfrm>
          <a:prstGeom prst="rect">
            <a:avLst/>
          </a:prstGeom>
        </p:spPr>
      </p:pic>
      <p:pic>
        <p:nvPicPr>
          <p:cNvPr id="14" name="Picture 13">
            <a:extLst>
              <a:ext uri="{FF2B5EF4-FFF2-40B4-BE49-F238E27FC236}">
                <a16:creationId xmlns:a16="http://schemas.microsoft.com/office/drawing/2014/main" id="{2BFC884D-8757-A07E-F614-43DB159E7FDF}"/>
              </a:ext>
            </a:extLst>
          </p:cNvPr>
          <p:cNvPicPr>
            <a:picLocks noChangeAspect="1"/>
          </p:cNvPicPr>
          <p:nvPr/>
        </p:nvPicPr>
        <p:blipFill>
          <a:blip r:embed="rId7"/>
          <a:stretch>
            <a:fillRect/>
          </a:stretch>
        </p:blipFill>
        <p:spPr>
          <a:xfrm>
            <a:off x="4407172" y="3275333"/>
            <a:ext cx="3462983" cy="2572830"/>
          </a:xfrm>
          <a:prstGeom prst="rect">
            <a:avLst/>
          </a:prstGeom>
        </p:spPr>
      </p:pic>
      <p:sp>
        <p:nvSpPr>
          <p:cNvPr id="15" name="Title 1">
            <a:extLst>
              <a:ext uri="{FF2B5EF4-FFF2-40B4-BE49-F238E27FC236}">
                <a16:creationId xmlns:a16="http://schemas.microsoft.com/office/drawing/2014/main" id="{F6F60915-AE89-436D-EFAE-C65AFCB9F4CA}"/>
              </a:ext>
            </a:extLst>
          </p:cNvPr>
          <p:cNvSpPr txBox="1">
            <a:spLocks/>
          </p:cNvSpPr>
          <p:nvPr/>
        </p:nvSpPr>
        <p:spPr>
          <a:xfrm>
            <a:off x="1126524" y="6115739"/>
            <a:ext cx="10515600" cy="6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Could we catch them earlier? Would it help? </a:t>
            </a:r>
          </a:p>
        </p:txBody>
      </p:sp>
      <p:sp>
        <p:nvSpPr>
          <p:cNvPr id="16" name="Content Placeholder 2">
            <a:extLst>
              <a:ext uri="{FF2B5EF4-FFF2-40B4-BE49-F238E27FC236}">
                <a16:creationId xmlns:a16="http://schemas.microsoft.com/office/drawing/2014/main" id="{642719A5-0AEB-1BC3-E208-093B79B002FE}"/>
              </a:ext>
            </a:extLst>
          </p:cNvPr>
          <p:cNvSpPr txBox="1">
            <a:spLocks/>
          </p:cNvSpPr>
          <p:nvPr/>
        </p:nvSpPr>
        <p:spPr>
          <a:xfrm>
            <a:off x="4263887" y="5226464"/>
            <a:ext cx="3718098" cy="1044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8" name="Cross 17">
            <a:extLst>
              <a:ext uri="{FF2B5EF4-FFF2-40B4-BE49-F238E27FC236}">
                <a16:creationId xmlns:a16="http://schemas.microsoft.com/office/drawing/2014/main" id="{5591F372-D7CE-5188-538F-50CEAFB7CA61}"/>
              </a:ext>
            </a:extLst>
          </p:cNvPr>
          <p:cNvSpPr/>
          <p:nvPr/>
        </p:nvSpPr>
        <p:spPr>
          <a:xfrm rot="19232980">
            <a:off x="7202198" y="4309406"/>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AD086FD-4500-827A-BE89-0479B885EE31}"/>
              </a:ext>
            </a:extLst>
          </p:cNvPr>
          <p:cNvCxnSpPr>
            <a:cxnSpLocks/>
          </p:cNvCxnSpPr>
          <p:nvPr/>
        </p:nvCxnSpPr>
        <p:spPr>
          <a:xfrm flipV="1">
            <a:off x="6954253" y="4430540"/>
            <a:ext cx="180475" cy="219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6A57F8-233C-3A53-071E-246F40E0A302}"/>
              </a:ext>
            </a:extLst>
          </p:cNvPr>
          <p:cNvSpPr txBox="1"/>
          <p:nvPr/>
        </p:nvSpPr>
        <p:spPr>
          <a:xfrm>
            <a:off x="6126366" y="4650450"/>
            <a:ext cx="2401001" cy="646331"/>
          </a:xfrm>
          <a:prstGeom prst="rect">
            <a:avLst/>
          </a:prstGeom>
          <a:noFill/>
        </p:spPr>
        <p:txBody>
          <a:bodyPr wrap="square" rtlCol="0">
            <a:spAutoFit/>
          </a:bodyPr>
          <a:lstStyle/>
          <a:p>
            <a:r>
              <a:rPr lang="en-US" dirty="0"/>
              <a:t>Decompensated Cirrhosis, for reference</a:t>
            </a:r>
          </a:p>
        </p:txBody>
      </p:sp>
    </p:spTree>
    <p:extLst>
      <p:ext uri="{BB962C8B-B14F-4D97-AF65-F5344CB8AC3E}">
        <p14:creationId xmlns:p14="http://schemas.microsoft.com/office/powerpoint/2010/main" val="18203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FBC53-169E-1FC3-5D15-584AAA93E8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702" y="3051900"/>
            <a:ext cx="3756838" cy="2504559"/>
          </a:xfrm>
          <a:prstGeom prst="rect">
            <a:avLst/>
          </a:prstGeom>
          <a:noFill/>
          <a:ln>
            <a:noFill/>
          </a:ln>
        </p:spPr>
      </p:pic>
      <p:sp>
        <p:nvSpPr>
          <p:cNvPr id="2" name="Title 1">
            <a:extLst>
              <a:ext uri="{FF2B5EF4-FFF2-40B4-BE49-F238E27FC236}">
                <a16:creationId xmlns:a16="http://schemas.microsoft.com/office/drawing/2014/main" id="{77E9597E-2C28-23E9-774F-1DDEB0658359}"/>
              </a:ext>
            </a:extLst>
          </p:cNvPr>
          <p:cNvSpPr>
            <a:spLocks noGrp="1"/>
          </p:cNvSpPr>
          <p:nvPr>
            <p:ph type="title"/>
          </p:nvPr>
        </p:nvSpPr>
        <p:spPr/>
        <p:txBody>
          <a:bodyPr/>
          <a:lstStyle/>
          <a:p>
            <a:r>
              <a:rPr lang="en-US" dirty="0"/>
              <a:t>Prior work:</a:t>
            </a:r>
          </a:p>
        </p:txBody>
      </p:sp>
      <p:graphicFrame>
        <p:nvGraphicFramePr>
          <p:cNvPr id="5" name="Table 4">
            <a:extLst>
              <a:ext uri="{FF2B5EF4-FFF2-40B4-BE49-F238E27FC236}">
                <a16:creationId xmlns:a16="http://schemas.microsoft.com/office/drawing/2014/main" id="{5AF08769-F1AB-F469-4BE7-7B2D4DB760CF}"/>
              </a:ext>
            </a:extLst>
          </p:cNvPr>
          <p:cNvGraphicFramePr>
            <a:graphicFrameLocks noGrp="1"/>
          </p:cNvGraphicFramePr>
          <p:nvPr>
            <p:extLst>
              <p:ext uri="{D42A27DB-BD31-4B8C-83A1-F6EECF244321}">
                <p14:modId xmlns:p14="http://schemas.microsoft.com/office/powerpoint/2010/main" val="3588330945"/>
              </p:ext>
            </p:extLst>
          </p:nvPr>
        </p:nvGraphicFramePr>
        <p:xfrm>
          <a:off x="216565" y="3232713"/>
          <a:ext cx="3218342" cy="2140123"/>
        </p:xfrm>
        <a:graphic>
          <a:graphicData uri="http://schemas.openxmlformats.org/drawingml/2006/table">
            <a:tbl>
              <a:tblPr>
                <a:tableStyleId>{FABFCF23-3B69-468F-B69F-88F6DE6A72F2}</a:tableStyleId>
              </a:tblPr>
              <a:tblGrid>
                <a:gridCol w="893694">
                  <a:extLst>
                    <a:ext uri="{9D8B030D-6E8A-4147-A177-3AD203B41FA5}">
                      <a16:colId xmlns:a16="http://schemas.microsoft.com/office/drawing/2014/main" val="3951179501"/>
                    </a:ext>
                  </a:extLst>
                </a:gridCol>
                <a:gridCol w="752581">
                  <a:extLst>
                    <a:ext uri="{9D8B030D-6E8A-4147-A177-3AD203B41FA5}">
                      <a16:colId xmlns:a16="http://schemas.microsoft.com/office/drawing/2014/main" val="847314954"/>
                    </a:ext>
                  </a:extLst>
                </a:gridCol>
                <a:gridCol w="764341">
                  <a:extLst>
                    <a:ext uri="{9D8B030D-6E8A-4147-A177-3AD203B41FA5}">
                      <a16:colId xmlns:a16="http://schemas.microsoft.com/office/drawing/2014/main" val="1411215407"/>
                    </a:ext>
                  </a:extLst>
                </a:gridCol>
                <a:gridCol w="807726">
                  <a:extLst>
                    <a:ext uri="{9D8B030D-6E8A-4147-A177-3AD203B41FA5}">
                      <a16:colId xmlns:a16="http://schemas.microsoft.com/office/drawing/2014/main" val="3868723423"/>
                    </a:ext>
                  </a:extLst>
                </a:gridCol>
              </a:tblGrid>
              <a:tr h="221055">
                <a:tc>
                  <a:txBody>
                    <a:bodyPr/>
                    <a:lstStyle/>
                    <a:p>
                      <a:pPr algn="l" fontAlgn="b"/>
                      <a:r>
                        <a:rPr lang="en-US" sz="1400" b="0" u="none" strike="noStrike">
                          <a:effectLst/>
                        </a:rPr>
                        <a:t> </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Total</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No ABG Obtained</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ABG Obtained</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64814395"/>
                  </a:ext>
                </a:extLst>
              </a:tr>
              <a:tr h="395143">
                <a:tc>
                  <a:txBody>
                    <a:bodyPr/>
                    <a:lstStyle/>
                    <a:p>
                      <a:pPr algn="l" fontAlgn="b"/>
                      <a:r>
                        <a:rPr lang="en-US" sz="1400" b="0" i="0" u="none" strike="noStrike">
                          <a:effectLst/>
                          <a:latin typeface="Calibri" panose="020F0502020204030204" pitchFamily="34" charset="0"/>
                        </a:rPr>
                        <a:t>N</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879,019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675,620</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203,399</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62973448"/>
                  </a:ext>
                </a:extLst>
              </a:tr>
              <a:tr h="401124">
                <a:tc>
                  <a:txBody>
                    <a:bodyPr/>
                    <a:lstStyle/>
                    <a:p>
                      <a:pPr algn="l" fontAlgn="b"/>
                      <a:r>
                        <a:rPr lang="en-US" sz="1400" b="0" u="none" strike="noStrike" dirty="0">
                          <a:effectLst/>
                        </a:rPr>
                        <a:t>Ambulatory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39% (343,699)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50% (334,457)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 5% (9,242)</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401124">
                <a:tc>
                  <a:txBody>
                    <a:bodyPr/>
                    <a:lstStyle/>
                    <a:p>
                      <a:pPr algn="l" fontAlgn="b"/>
                      <a:r>
                        <a:rPr lang="en-US" sz="1400" b="0" u="none" strike="noStrike">
                          <a:effectLst/>
                        </a:rPr>
                        <a:t>Emergency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 (175,792)</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22% (146,066)</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15% (29,726)</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7713040"/>
                  </a:ext>
                </a:extLst>
              </a:tr>
              <a:tr h="401124">
                <a:tc>
                  <a:txBody>
                    <a:bodyPr/>
                    <a:lstStyle/>
                    <a:p>
                      <a:pPr algn="l" fontAlgn="b"/>
                      <a:r>
                        <a:rPr lang="en-US" sz="1400" b="0" u="none" strike="noStrike" dirty="0">
                          <a:effectLst/>
                        </a:rPr>
                        <a:t>Inpatient</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41% (359,528)</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29% (195,097)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81% (164,431)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4882066"/>
                  </a:ext>
                </a:extLst>
              </a:tr>
            </a:tbl>
          </a:graphicData>
        </a:graphic>
      </p:graphicFrame>
      <p:pic>
        <p:nvPicPr>
          <p:cNvPr id="6" name="Picture 5">
            <a:extLst>
              <a:ext uri="{FF2B5EF4-FFF2-40B4-BE49-F238E27FC236}">
                <a16:creationId xmlns:a16="http://schemas.microsoft.com/office/drawing/2014/main" id="{D0C4548E-E2A2-7ED8-936B-47D38D51F0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021" y="3160524"/>
            <a:ext cx="3394415" cy="2262944"/>
          </a:xfrm>
          <a:prstGeom prst="rect">
            <a:avLst/>
          </a:prstGeom>
          <a:noFill/>
          <a:ln>
            <a:noFill/>
          </a:ln>
        </p:spPr>
      </p:pic>
      <p:pic>
        <p:nvPicPr>
          <p:cNvPr id="8" name="Picture 7">
            <a:extLst>
              <a:ext uri="{FF2B5EF4-FFF2-40B4-BE49-F238E27FC236}">
                <a16:creationId xmlns:a16="http://schemas.microsoft.com/office/drawing/2014/main" id="{C7A84AAE-BD6F-613B-1525-A72926CECBA3}"/>
              </a:ext>
            </a:extLst>
          </p:cNvPr>
          <p:cNvPicPr>
            <a:picLocks noChangeAspect="1"/>
          </p:cNvPicPr>
          <p:nvPr/>
        </p:nvPicPr>
        <p:blipFill>
          <a:blip r:embed="rId5"/>
          <a:stretch>
            <a:fillRect/>
          </a:stretch>
        </p:blipFill>
        <p:spPr>
          <a:xfrm>
            <a:off x="4558455" y="2145576"/>
            <a:ext cx="2092247" cy="715531"/>
          </a:xfrm>
          <a:prstGeom prst="rect">
            <a:avLst/>
          </a:prstGeom>
        </p:spPr>
      </p:pic>
      <p:cxnSp>
        <p:nvCxnSpPr>
          <p:cNvPr id="10" name="Straight Arrow Connector 9">
            <a:extLst>
              <a:ext uri="{FF2B5EF4-FFF2-40B4-BE49-F238E27FC236}">
                <a16:creationId xmlns:a16="http://schemas.microsoft.com/office/drawing/2014/main" id="{0BBF49F0-8995-6019-2489-047C078D9009}"/>
              </a:ext>
            </a:extLst>
          </p:cNvPr>
          <p:cNvCxnSpPr>
            <a:cxnSpLocks/>
          </p:cNvCxnSpPr>
          <p:nvPr/>
        </p:nvCxnSpPr>
        <p:spPr>
          <a:xfrm>
            <a:off x="3434907" y="4517445"/>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929AB-986D-CE9E-C805-AA9430D63CF4}"/>
              </a:ext>
            </a:extLst>
          </p:cNvPr>
          <p:cNvCxnSpPr>
            <a:cxnSpLocks/>
          </p:cNvCxnSpPr>
          <p:nvPr/>
        </p:nvCxnSpPr>
        <p:spPr>
          <a:xfrm>
            <a:off x="6565083" y="4541510"/>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AC04D6-539C-D46E-6020-7C0BF91C012A}"/>
              </a:ext>
            </a:extLst>
          </p:cNvPr>
          <p:cNvCxnSpPr>
            <a:cxnSpLocks/>
          </p:cNvCxnSpPr>
          <p:nvPr/>
        </p:nvCxnSpPr>
        <p:spPr>
          <a:xfrm>
            <a:off x="10041947" y="4517446"/>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7DB4CB45-D30C-4B39-4518-E61AC1C77B59}"/>
              </a:ext>
            </a:extLst>
          </p:cNvPr>
          <p:cNvGraphicFramePr>
            <a:graphicFrameLocks noGrp="1"/>
          </p:cNvGraphicFramePr>
          <p:nvPr>
            <p:extLst>
              <p:ext uri="{D42A27DB-BD31-4B8C-83A1-F6EECF244321}">
                <p14:modId xmlns:p14="http://schemas.microsoft.com/office/powerpoint/2010/main" val="2889628756"/>
              </p:ext>
            </p:extLst>
          </p:nvPr>
        </p:nvGraphicFramePr>
        <p:xfrm>
          <a:off x="10445530" y="3143873"/>
          <a:ext cx="1463899" cy="1986915"/>
        </p:xfrm>
        <a:graphic>
          <a:graphicData uri="http://schemas.openxmlformats.org/drawingml/2006/table">
            <a:tbl>
              <a:tblPr>
                <a:tableStyleId>{FABFCF23-3B69-468F-B69F-88F6DE6A72F2}</a:tableStyleId>
              </a:tblPr>
              <a:tblGrid>
                <a:gridCol w="1463899">
                  <a:extLst>
                    <a:ext uri="{9D8B030D-6E8A-4147-A177-3AD203B41FA5}">
                      <a16:colId xmlns:a16="http://schemas.microsoft.com/office/drawing/2014/main" val="3951179501"/>
                    </a:ext>
                  </a:extLst>
                </a:gridCol>
              </a:tblGrid>
              <a:tr h="486517">
                <a:tc>
                  <a:txBody>
                    <a:bodyPr/>
                    <a:lstStyle/>
                    <a:p>
                      <a:pPr algn="ctr" fontAlgn="b"/>
                      <a:r>
                        <a:rPr lang="en-US" sz="1400" b="0" u="none" strike="noStrike" dirty="0">
                          <a:effectLst/>
                        </a:rPr>
                        <a:t>Candidate Predictors</a:t>
                      </a:r>
                    </a:p>
                    <a:p>
                      <a:pPr algn="ctr" fontAlgn="b"/>
                      <a:r>
                        <a:rPr lang="en-US" sz="1400" b="0" i="0" u="none" strike="noStrike" dirty="0">
                          <a:effectLst/>
                          <a:latin typeface="Calibri" panose="020F0502020204030204" pitchFamily="34" charset="0"/>
                        </a:rPr>
                        <a:t>(LASSO)</a:t>
                      </a:r>
                    </a:p>
                  </a:txBody>
                  <a:tcPr marL="9525" marR="9525" marT="9525" marB="0" anchor="b"/>
                </a:tc>
                <a:extLst>
                  <a:ext uri="{0D108BD9-81ED-4DB2-BD59-A6C34878D82A}">
                    <a16:rowId xmlns:a16="http://schemas.microsoft.com/office/drawing/2014/main" val="1964814395"/>
                  </a:ext>
                </a:extLst>
              </a:tr>
              <a:tr h="166928">
                <a:tc>
                  <a:txBody>
                    <a:bodyPr/>
                    <a:lstStyle/>
                    <a:p>
                      <a:pPr algn="l" fontAlgn="b"/>
                      <a:r>
                        <a:rPr lang="en-US" sz="1400" b="0" i="0" u="none" strike="noStrike" dirty="0">
                          <a:effectLst/>
                          <a:latin typeface="Calibri" panose="020F0502020204030204" pitchFamily="34" charset="0"/>
                        </a:rPr>
                        <a:t>Age</a:t>
                      </a:r>
                    </a:p>
                  </a:txBody>
                  <a:tcPr marL="9525" marR="9525" marT="9525" marB="0" anchor="b"/>
                </a:tc>
                <a:extLst>
                  <a:ext uri="{0D108BD9-81ED-4DB2-BD59-A6C34878D82A}">
                    <a16:rowId xmlns:a16="http://schemas.microsoft.com/office/drawing/2014/main" val="4062973448"/>
                  </a:ext>
                </a:extLst>
              </a:tr>
              <a:tr h="166928">
                <a:tc>
                  <a:txBody>
                    <a:bodyPr/>
                    <a:lstStyle/>
                    <a:p>
                      <a:pPr algn="l" fontAlgn="b"/>
                      <a:r>
                        <a:rPr lang="en-US" sz="1400" b="0" u="none" strike="noStrike" dirty="0">
                          <a:effectLst/>
                        </a:rPr>
                        <a:t>Sex</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166928">
                <a:tc>
                  <a:txBody>
                    <a:bodyPr/>
                    <a:lstStyle/>
                    <a:p>
                      <a:pPr algn="l" fontAlgn="b"/>
                      <a:r>
                        <a:rPr lang="en-US" sz="1400" b="0" i="0" u="none" strike="noStrike" dirty="0">
                          <a:effectLst/>
                          <a:latin typeface="Calibri" panose="020F0502020204030204" pitchFamily="34" charset="0"/>
                        </a:rPr>
                        <a:t>Serum HCO3- </a:t>
                      </a:r>
                    </a:p>
                  </a:txBody>
                  <a:tcPr marL="9525" marR="9525" marT="9525" marB="0" anchor="b"/>
                </a:tc>
                <a:extLst>
                  <a:ext uri="{0D108BD9-81ED-4DB2-BD59-A6C34878D82A}">
                    <a16:rowId xmlns:a16="http://schemas.microsoft.com/office/drawing/2014/main" val="1173628567"/>
                  </a:ext>
                </a:extLst>
              </a:tr>
              <a:tr h="166928">
                <a:tc>
                  <a:txBody>
                    <a:bodyPr/>
                    <a:lstStyle/>
                    <a:p>
                      <a:pPr algn="l" fontAlgn="b"/>
                      <a:r>
                        <a:rPr lang="en-US" sz="1400" b="0" i="0" u="none" strike="noStrike" dirty="0">
                          <a:effectLst/>
                          <a:latin typeface="Calibri" panose="020F0502020204030204" pitchFamily="34" charset="0"/>
                        </a:rPr>
                        <a:t>Serum Potassium</a:t>
                      </a:r>
                    </a:p>
                  </a:txBody>
                  <a:tcPr marL="9525" marR="9525" marT="9525" marB="0" anchor="b"/>
                </a:tc>
                <a:extLst>
                  <a:ext uri="{0D108BD9-81ED-4DB2-BD59-A6C34878D82A}">
                    <a16:rowId xmlns:a16="http://schemas.microsoft.com/office/drawing/2014/main" val="178698013"/>
                  </a:ext>
                </a:extLst>
              </a:tr>
              <a:tr h="166928">
                <a:tc>
                  <a:txBody>
                    <a:bodyPr/>
                    <a:lstStyle/>
                    <a:p>
                      <a:pPr algn="l" fontAlgn="b"/>
                      <a:r>
                        <a:rPr lang="en-US" sz="1400" b="0" i="0" u="none" strike="noStrike" dirty="0">
                          <a:effectLst/>
                          <a:latin typeface="Calibri" panose="020F0502020204030204" pitchFamily="34" charset="0"/>
                        </a:rPr>
                        <a:t>Serum Creatinine</a:t>
                      </a:r>
                    </a:p>
                  </a:txBody>
                  <a:tcPr marL="9525" marR="9525" marT="9525" marB="0" anchor="b"/>
                </a:tc>
                <a:extLst>
                  <a:ext uri="{0D108BD9-81ED-4DB2-BD59-A6C34878D82A}">
                    <a16:rowId xmlns:a16="http://schemas.microsoft.com/office/drawing/2014/main" val="403412011"/>
                  </a:ext>
                </a:extLst>
              </a:tr>
              <a:tr h="166928">
                <a:tc>
                  <a:txBody>
                    <a:bodyPr/>
                    <a:lstStyle/>
                    <a:p>
                      <a:pPr algn="l" fontAlgn="b"/>
                      <a:r>
                        <a:rPr lang="en-US" sz="1400" b="0" i="0" u="none" strike="noStrike" dirty="0">
                          <a:effectLst/>
                          <a:latin typeface="Calibri" panose="020F0502020204030204" pitchFamily="34" charset="0"/>
                        </a:rPr>
                        <a:t>Admitting Dx</a:t>
                      </a:r>
                    </a:p>
                  </a:txBody>
                  <a:tcPr marL="9525" marR="9525" marT="9525" marB="0" anchor="b"/>
                </a:tc>
                <a:extLst>
                  <a:ext uri="{0D108BD9-81ED-4DB2-BD59-A6C34878D82A}">
                    <a16:rowId xmlns:a16="http://schemas.microsoft.com/office/drawing/2014/main" val="647713040"/>
                  </a:ext>
                </a:extLst>
              </a:tr>
            </a:tbl>
          </a:graphicData>
        </a:graphic>
      </p:graphicFrame>
    </p:spTree>
    <p:extLst>
      <p:ext uri="{BB962C8B-B14F-4D97-AF65-F5344CB8AC3E}">
        <p14:creationId xmlns:p14="http://schemas.microsoft.com/office/powerpoint/2010/main" val="16529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DA9A-BC68-D593-BFC0-889DCA6E2052}"/>
              </a:ext>
            </a:extLst>
          </p:cNvPr>
          <p:cNvPicPr>
            <a:picLocks noGrp="1" noChangeAspect="1"/>
          </p:cNvPicPr>
          <p:nvPr>
            <p:ph idx="1"/>
          </p:nvPr>
        </p:nvPicPr>
        <p:blipFill>
          <a:blip r:embed="rId3"/>
          <a:stretch>
            <a:fillRect/>
          </a:stretch>
        </p:blipFill>
        <p:spPr>
          <a:xfrm>
            <a:off x="3009107" y="167400"/>
            <a:ext cx="6523200" cy="6523200"/>
          </a:xfrm>
          <a:prstGeom prst="rect">
            <a:avLst/>
          </a:prstGeom>
        </p:spPr>
      </p:pic>
      <p:sp>
        <p:nvSpPr>
          <p:cNvPr id="5" name="TextBox 4">
            <a:extLst>
              <a:ext uri="{FF2B5EF4-FFF2-40B4-BE49-F238E27FC236}">
                <a16:creationId xmlns:a16="http://schemas.microsoft.com/office/drawing/2014/main" id="{59355B1D-C2DD-77E3-EE3E-85A154B9BEA8}"/>
              </a:ext>
            </a:extLst>
          </p:cNvPr>
          <p:cNvSpPr txBox="1"/>
          <p:nvPr/>
        </p:nvSpPr>
        <p:spPr>
          <a:xfrm>
            <a:off x="3720616" y="5491474"/>
            <a:ext cx="5100181" cy="1200329"/>
          </a:xfrm>
          <a:prstGeom prst="rect">
            <a:avLst/>
          </a:prstGeom>
          <a:noFill/>
        </p:spPr>
        <p:txBody>
          <a:bodyPr wrap="square" rtlCol="0">
            <a:spAutoFit/>
          </a:bodyPr>
          <a:lstStyle/>
          <a:p>
            <a:pPr algn="ctr"/>
            <a:r>
              <a:rPr lang="en-US" sz="3600" dirty="0">
                <a:solidFill>
                  <a:schemeClr val="bg1"/>
                </a:solidFill>
              </a:rPr>
              <a:t>Probabilistic Modeling Likelihood of Hypercapnia </a:t>
            </a:r>
          </a:p>
        </p:txBody>
      </p:sp>
      <p:sp>
        <p:nvSpPr>
          <p:cNvPr id="6" name="TextBox 5">
            <a:extLst>
              <a:ext uri="{FF2B5EF4-FFF2-40B4-BE49-F238E27FC236}">
                <a16:creationId xmlns:a16="http://schemas.microsoft.com/office/drawing/2014/main" id="{2773389D-8661-428C-36D5-83B742D07248}"/>
              </a:ext>
            </a:extLst>
          </p:cNvPr>
          <p:cNvSpPr txBox="1"/>
          <p:nvPr/>
        </p:nvSpPr>
        <p:spPr>
          <a:xfrm>
            <a:off x="5087655" y="3610535"/>
            <a:ext cx="2265123" cy="954107"/>
          </a:xfrm>
          <a:prstGeom prst="rect">
            <a:avLst/>
          </a:prstGeom>
          <a:noFill/>
        </p:spPr>
        <p:txBody>
          <a:bodyPr wrap="square" rtlCol="0">
            <a:spAutoFit/>
          </a:bodyPr>
          <a:lstStyle/>
          <a:p>
            <a:pPr algn="ctr"/>
            <a:r>
              <a:rPr lang="en-US" sz="2800" dirty="0">
                <a:solidFill>
                  <a:schemeClr val="bg1"/>
                </a:solidFill>
              </a:rPr>
              <a:t>Validation &amp; Tuning</a:t>
            </a:r>
          </a:p>
        </p:txBody>
      </p:sp>
      <p:sp>
        <p:nvSpPr>
          <p:cNvPr id="7" name="TextBox 6">
            <a:extLst>
              <a:ext uri="{FF2B5EF4-FFF2-40B4-BE49-F238E27FC236}">
                <a16:creationId xmlns:a16="http://schemas.microsoft.com/office/drawing/2014/main" id="{DFC643FF-AAC6-1275-1576-8240EC0AB6B7}"/>
              </a:ext>
            </a:extLst>
          </p:cNvPr>
          <p:cNvSpPr txBox="1"/>
          <p:nvPr/>
        </p:nvSpPr>
        <p:spPr>
          <a:xfrm>
            <a:off x="3361150" y="2030434"/>
            <a:ext cx="2265123" cy="1384995"/>
          </a:xfrm>
          <a:prstGeom prst="rect">
            <a:avLst/>
          </a:prstGeom>
          <a:noFill/>
        </p:spPr>
        <p:txBody>
          <a:bodyPr wrap="square" rtlCol="0">
            <a:spAutoFit/>
          </a:bodyPr>
          <a:lstStyle/>
          <a:p>
            <a:pPr algn="ctr"/>
            <a:r>
              <a:rPr lang="en-US" sz="2800" dirty="0">
                <a:solidFill>
                  <a:schemeClr val="bg1"/>
                </a:solidFill>
              </a:rPr>
              <a:t>Aim 1: Integration of NLP/LLM </a:t>
            </a:r>
          </a:p>
        </p:txBody>
      </p:sp>
      <p:sp>
        <p:nvSpPr>
          <p:cNvPr id="8" name="TextBox 7">
            <a:extLst>
              <a:ext uri="{FF2B5EF4-FFF2-40B4-BE49-F238E27FC236}">
                <a16:creationId xmlns:a16="http://schemas.microsoft.com/office/drawing/2014/main" id="{FE6D755F-0381-FE2F-2FD6-E6C417E0C2D9}"/>
              </a:ext>
            </a:extLst>
          </p:cNvPr>
          <p:cNvSpPr txBox="1"/>
          <p:nvPr/>
        </p:nvSpPr>
        <p:spPr>
          <a:xfrm>
            <a:off x="5087654" y="643955"/>
            <a:ext cx="2265123" cy="1815882"/>
          </a:xfrm>
          <a:prstGeom prst="rect">
            <a:avLst/>
          </a:prstGeom>
          <a:noFill/>
        </p:spPr>
        <p:txBody>
          <a:bodyPr wrap="square" rtlCol="0">
            <a:spAutoFit/>
          </a:bodyPr>
          <a:lstStyle/>
          <a:p>
            <a:pPr algn="ctr"/>
            <a:r>
              <a:rPr lang="en-US" sz="2800" dirty="0">
                <a:solidFill>
                  <a:schemeClr val="bg1"/>
                </a:solidFill>
              </a:rPr>
              <a:t>Aim 2: Prospective Validation of PPV</a:t>
            </a:r>
          </a:p>
        </p:txBody>
      </p:sp>
      <p:sp>
        <p:nvSpPr>
          <p:cNvPr id="9" name="TextBox 8">
            <a:extLst>
              <a:ext uri="{FF2B5EF4-FFF2-40B4-BE49-F238E27FC236}">
                <a16:creationId xmlns:a16="http://schemas.microsoft.com/office/drawing/2014/main" id="{69F3B3E1-0AF9-6B8B-45DD-59F47E0E5B61}"/>
              </a:ext>
            </a:extLst>
          </p:cNvPr>
          <p:cNvSpPr txBox="1"/>
          <p:nvPr/>
        </p:nvSpPr>
        <p:spPr>
          <a:xfrm>
            <a:off x="7068855" y="1792247"/>
            <a:ext cx="2265123" cy="1815882"/>
          </a:xfrm>
          <a:prstGeom prst="rect">
            <a:avLst/>
          </a:prstGeom>
          <a:noFill/>
        </p:spPr>
        <p:txBody>
          <a:bodyPr wrap="square" rtlCol="0">
            <a:spAutoFit/>
          </a:bodyPr>
          <a:lstStyle/>
          <a:p>
            <a:pPr algn="ctr"/>
            <a:r>
              <a:rPr lang="en-US" sz="2800" dirty="0">
                <a:solidFill>
                  <a:schemeClr val="bg1"/>
                </a:solidFill>
              </a:rPr>
              <a:t>Aim 3: Evaluation of Prognostic Significance</a:t>
            </a:r>
          </a:p>
        </p:txBody>
      </p:sp>
    </p:spTree>
    <p:extLst>
      <p:ext uri="{BB962C8B-B14F-4D97-AF65-F5344CB8AC3E}">
        <p14:creationId xmlns:p14="http://schemas.microsoft.com/office/powerpoint/2010/main" val="105902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Optimize (and externally validate) local performance of statistical model </a:t>
            </a:r>
          </a:p>
        </p:txBody>
      </p:sp>
      <p:pic>
        <p:nvPicPr>
          <p:cNvPr id="10" name="Picture 4" descr="Can I trust my model's probabilities? A deep dive into probability  calibration">
            <a:extLst>
              <a:ext uri="{FF2B5EF4-FFF2-40B4-BE49-F238E27FC236}">
                <a16:creationId xmlns:a16="http://schemas.microsoft.com/office/drawing/2014/main" id="{F3CAC98B-90F9-125D-5E59-CF04DF4A3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677" y="4339979"/>
            <a:ext cx="2702262" cy="19719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ceiver operating characteristic - Wikipedia">
            <a:extLst>
              <a:ext uri="{FF2B5EF4-FFF2-40B4-BE49-F238E27FC236}">
                <a16:creationId xmlns:a16="http://schemas.microsoft.com/office/drawing/2014/main" id="{3F7F85B8-66BA-59DA-BE03-48F6DC24D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414" y="1825625"/>
            <a:ext cx="2304789" cy="23047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743D0CF-682C-E602-DE17-BCBD8A2EC14C}"/>
              </a:ext>
            </a:extLst>
          </p:cNvPr>
          <p:cNvSpPr>
            <a:spLocks noGrp="1"/>
          </p:cNvSpPr>
          <p:nvPr>
            <p:ph idx="1"/>
          </p:nvPr>
        </p:nvSpPr>
        <p:spPr>
          <a:xfrm>
            <a:off x="838200" y="1825625"/>
            <a:ext cx="7804759" cy="4351338"/>
          </a:xfrm>
        </p:spPr>
        <p:txBody>
          <a:bodyPr>
            <a:normAutofit/>
          </a:bodyPr>
          <a:lstStyle/>
          <a:p>
            <a:r>
              <a:rPr lang="en-US" dirty="0"/>
              <a:t>Apply </a:t>
            </a:r>
            <a:r>
              <a:rPr lang="en-US" dirty="0" err="1"/>
              <a:t>TriNetX</a:t>
            </a:r>
            <a:r>
              <a:rPr lang="en-US" dirty="0"/>
              <a:t> model to retrospective data from the University of Utah. </a:t>
            </a:r>
          </a:p>
          <a:p>
            <a:pPr lvl="1"/>
            <a:r>
              <a:rPr lang="en-US" dirty="0"/>
              <a:t>Reference standard: patients who had arterial blood gasses obtained. </a:t>
            </a:r>
          </a:p>
          <a:p>
            <a:r>
              <a:rPr lang="en-US" dirty="0"/>
              <a:t>Adjust model weights</a:t>
            </a:r>
          </a:p>
          <a:p>
            <a:r>
              <a:rPr lang="en-US" dirty="0"/>
              <a:t>Add natural language processing using established tools / pipelines (CLAMP, LLM )</a:t>
            </a:r>
          </a:p>
          <a:p>
            <a:r>
              <a:rPr lang="en-US" dirty="0"/>
              <a:t>Generate measures of model performance (discrimination and calibration) to inform other aims</a:t>
            </a:r>
          </a:p>
        </p:txBody>
      </p:sp>
    </p:spTree>
    <p:extLst>
      <p:ext uri="{BB962C8B-B14F-4D97-AF65-F5344CB8AC3E}">
        <p14:creationId xmlns:p14="http://schemas.microsoft.com/office/powerpoint/2010/main" val="72452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Prior work:</a:t>
            </a:r>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5363203" y="322445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pic>
        <p:nvPicPr>
          <p:cNvPr id="17" name="Picture 16">
            <a:extLst>
              <a:ext uri="{FF2B5EF4-FFF2-40B4-BE49-F238E27FC236}">
                <a16:creationId xmlns:a16="http://schemas.microsoft.com/office/drawing/2014/main" id="{B3C46F2F-56B6-7009-DFFA-B7444353D480}"/>
              </a:ext>
            </a:extLst>
          </p:cNvPr>
          <p:cNvPicPr>
            <a:picLocks noChangeAspect="1"/>
          </p:cNvPicPr>
          <p:nvPr/>
        </p:nvPicPr>
        <p:blipFill>
          <a:blip r:embed="rId5"/>
          <a:stretch>
            <a:fillRect/>
          </a:stretch>
        </p:blipFill>
        <p:spPr>
          <a:xfrm>
            <a:off x="3352184" y="3738248"/>
            <a:ext cx="1463899" cy="624524"/>
          </a:xfrm>
          <a:prstGeom prst="rect">
            <a:avLst/>
          </a:prstGeom>
        </p:spPr>
      </p:pic>
      <p:graphicFrame>
        <p:nvGraphicFramePr>
          <p:cNvPr id="20" name="Content Placeholder 3">
            <a:extLst>
              <a:ext uri="{FF2B5EF4-FFF2-40B4-BE49-F238E27FC236}">
                <a16:creationId xmlns:a16="http://schemas.microsoft.com/office/drawing/2014/main" id="{B6526D96-47F4-3438-2449-BB4BD552CFC9}"/>
              </a:ext>
            </a:extLst>
          </p:cNvPr>
          <p:cNvGraphicFramePr>
            <a:graphicFrameLocks noGrp="1"/>
          </p:cNvGraphicFramePr>
          <p:nvPr>
            <p:ph idx="1"/>
            <p:extLst>
              <p:ext uri="{D42A27DB-BD31-4B8C-83A1-F6EECF244321}">
                <p14:modId xmlns:p14="http://schemas.microsoft.com/office/powerpoint/2010/main" val="1807809632"/>
              </p:ext>
            </p:extLst>
          </p:nvPr>
        </p:nvGraphicFramePr>
        <p:xfrm>
          <a:off x="630653" y="1280479"/>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spTree>
    <p:extLst>
      <p:ext uri="{BB962C8B-B14F-4D97-AF65-F5344CB8AC3E}">
        <p14:creationId xmlns:p14="http://schemas.microsoft.com/office/powerpoint/2010/main" val="420600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To estimate the prevalence of unrecognized hypercapnia in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5186432" y="1797471"/>
            <a:ext cx="6117921" cy="4960321"/>
          </a:xfrm>
        </p:spPr>
        <p:txBody>
          <a:bodyPr>
            <a:normAutofit fontScale="92500" lnSpcReduction="20000"/>
          </a:bodyPr>
          <a:lstStyle/>
          <a:p>
            <a:r>
              <a:rPr lang="en-US" dirty="0"/>
              <a:t>Methods:</a:t>
            </a:r>
          </a:p>
          <a:p>
            <a:pPr lvl="1"/>
            <a:r>
              <a:rPr lang="en-US" dirty="0"/>
              <a:t>Deferred consent (CO2 Narcosis) </a:t>
            </a:r>
          </a:p>
          <a:p>
            <a:pPr lvl="1"/>
            <a:r>
              <a:rPr lang="en-US" dirty="0"/>
              <a:t>Verifying Positive Predictive Value (precision) in high-risk patients is more efficient than stratified sampling of the whole population.</a:t>
            </a:r>
          </a:p>
          <a:p>
            <a:pPr lvl="2"/>
            <a:r>
              <a:rPr lang="en-US" dirty="0"/>
              <a:t>Aim = demonstrate possible benefit in highest risk, </a:t>
            </a:r>
            <a:r>
              <a:rPr lang="en-US" dirty="0" err="1"/>
              <a:t>rathern</a:t>
            </a:r>
            <a:r>
              <a:rPr lang="en-US" dirty="0"/>
              <a:t> than delineate scope of the probably (initially)</a:t>
            </a:r>
          </a:p>
          <a:p>
            <a:pPr lvl="1"/>
            <a:r>
              <a:rPr lang="en-US" dirty="0"/>
              <a:t>Sample Size Calculation: </a:t>
            </a:r>
          </a:p>
          <a:p>
            <a:pPr lvl="2"/>
            <a:r>
              <a:rPr lang="en-US" dirty="0"/>
              <a:t>25% ‘prevalence’ (</a:t>
            </a:r>
            <a:r>
              <a:rPr lang="en-US" dirty="0" err="1"/>
              <a:t>Nowbar</a:t>
            </a:r>
            <a:r>
              <a:rPr lang="en-US" dirty="0"/>
              <a:t>); model AUC; Se/</a:t>
            </a:r>
            <a:r>
              <a:rPr lang="en-US" dirty="0" err="1"/>
              <a:t>Sp</a:t>
            </a:r>
            <a:r>
              <a:rPr lang="en-US" dirty="0"/>
              <a:t> TcCO2 for true reference standard 85%/85%</a:t>
            </a:r>
          </a:p>
          <a:p>
            <a:r>
              <a:rPr lang="en-US" dirty="0"/>
              <a:t>How will this fail?</a:t>
            </a:r>
          </a:p>
          <a:p>
            <a:pPr lvl="1"/>
            <a:r>
              <a:rPr lang="en-US" dirty="0"/>
              <a:t>Aim 1 results will influence needed sample size</a:t>
            </a:r>
          </a:p>
          <a:p>
            <a:pPr lvl="1"/>
            <a:r>
              <a:rPr lang="en-US" dirty="0"/>
              <a:t>Can I access EHR data fast enough?</a:t>
            </a:r>
          </a:p>
          <a:p>
            <a:pPr lvl="1"/>
            <a:r>
              <a:rPr lang="en-US" dirty="0"/>
              <a:t>Hawthorne effect? Due to hypoxemia (elevation), do they get identified earlier? </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7006" y="4971233"/>
            <a:ext cx="1781943" cy="1781943"/>
          </a:xfrm>
          <a:prstGeom prst="rect">
            <a:avLst/>
          </a:prstGeom>
        </p:spPr>
      </p:pic>
      <p:pic>
        <p:nvPicPr>
          <p:cNvPr id="3" name="Content Placeholder 6" descr="A diagram of medical information&#10;&#10;Description automatically generated with medium confidence">
            <a:extLst>
              <a:ext uri="{FF2B5EF4-FFF2-40B4-BE49-F238E27FC236}">
                <a16:creationId xmlns:a16="http://schemas.microsoft.com/office/drawing/2014/main" id="{E094276E-5D67-4841-E445-9F6A67F92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92" y="1903630"/>
            <a:ext cx="4105275" cy="3076575"/>
          </a:xfrm>
          <a:prstGeom prst="rect">
            <a:avLst/>
          </a:prstGeom>
        </p:spPr>
      </p:pic>
    </p:spTree>
    <p:extLst>
      <p:ext uri="{BB962C8B-B14F-4D97-AF65-F5344CB8AC3E}">
        <p14:creationId xmlns:p14="http://schemas.microsoft.com/office/powerpoint/2010/main" val="250442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9721</TotalTime>
  <Words>1713</Words>
  <Application>Microsoft Office PowerPoint</Application>
  <PresentationFormat>Widescreen</PresentationFormat>
  <Paragraphs>225</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Cambria</vt:lpstr>
      <vt:lpstr>Google Sans</vt:lpstr>
      <vt:lpstr>Guardian TextSans Web</vt:lpstr>
      <vt:lpstr>Helvetica Neue</vt:lpstr>
      <vt:lpstr>source-serif-pro</vt:lpstr>
      <vt:lpstr>Times New Roman</vt:lpstr>
      <vt:lpstr>Wingdings</vt:lpstr>
      <vt:lpstr>Office Theme</vt:lpstr>
      <vt:lpstr>Improved Recognition of Inpatient Hypercapnic Respiratory Failure </vt:lpstr>
      <vt:lpstr>Hypercapnic Respiratory Failure</vt:lpstr>
      <vt:lpstr>Hypercapnia is common, is probably becoming more common, and is treatable.</vt:lpstr>
      <vt:lpstr>By the time patients are caught: ↑morbidity</vt:lpstr>
      <vt:lpstr>Prior work:</vt:lpstr>
      <vt:lpstr>PowerPoint Presentation</vt:lpstr>
      <vt:lpstr>Aim 1: Optimize (and externally validate) local performance of statistical model </vt:lpstr>
      <vt:lpstr>Prior work:</vt:lpstr>
      <vt:lpstr>Aim 2: To estimate the prevalence of unrecognized hypercapnia in inpatients</vt:lpstr>
      <vt:lpstr>Aim 3: Estimate the potential impact of early &amp; reliable identification</vt:lpstr>
      <vt:lpstr>Aim 3: To estimate the potential impact of early &amp; reliable identification</vt:lpstr>
      <vt:lpstr>PowerPoint Presentation</vt:lpstr>
      <vt:lpstr>Research Team:  Wayne Richards1,2 MS Joseph Finkelstein2 MD PhD MA Jeanette Brown1 MD PhD Ramkiran Gouripeddi2 MBBS MS Krishna M Sundar1 MD  Divisions of 1Internal Medicine and 2Biomedical Informatics  Thanks for advice from: Robert Paine, MD; Barb Jones MD MSCI; Ken Kawamoto MD PhD MHS; MDCRC6450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17</cp:revision>
  <dcterms:created xsi:type="dcterms:W3CDTF">2023-10-25T15:39:49Z</dcterms:created>
  <dcterms:modified xsi:type="dcterms:W3CDTF">2023-11-17T15:27:39Z</dcterms:modified>
</cp:coreProperties>
</file>